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8" r:id="rId4"/>
  </p:sldMasterIdLst>
  <p:notesMasterIdLst>
    <p:notesMasterId r:id="rId24"/>
  </p:notesMasterIdLst>
  <p:sldIdLst>
    <p:sldId id="725" r:id="rId5"/>
    <p:sldId id="728" r:id="rId6"/>
    <p:sldId id="746" r:id="rId7"/>
    <p:sldId id="717" r:id="rId8"/>
    <p:sldId id="718" r:id="rId9"/>
    <p:sldId id="719" r:id="rId10"/>
    <p:sldId id="748" r:id="rId11"/>
    <p:sldId id="720" r:id="rId12"/>
    <p:sldId id="749" r:id="rId13"/>
    <p:sldId id="743" r:id="rId14"/>
    <p:sldId id="745" r:id="rId15"/>
    <p:sldId id="744" r:id="rId16"/>
    <p:sldId id="732" r:id="rId17"/>
    <p:sldId id="740" r:id="rId18"/>
    <p:sldId id="736" r:id="rId19"/>
    <p:sldId id="738" r:id="rId20"/>
    <p:sldId id="742" r:id="rId21"/>
    <p:sldId id="733" r:id="rId22"/>
    <p:sldId id="747" r:id="rId23"/>
  </p:sldIdLst>
  <p:sldSz cx="12192000" cy="6858000"/>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79411D-C17E-4131-9F58-C05F2108CBDC}">
          <p14:sldIdLst>
            <p14:sldId id="725"/>
            <p14:sldId id="728"/>
            <p14:sldId id="746"/>
            <p14:sldId id="717"/>
            <p14:sldId id="718"/>
            <p14:sldId id="719"/>
          </p14:sldIdLst>
        </p14:section>
        <p14:section name="Untitled Section" id="{6829F547-8CB5-49D5-891E-8C525644C694}">
          <p14:sldIdLst>
            <p14:sldId id="748"/>
          </p14:sldIdLst>
        </p14:section>
        <p14:section name="Untitled Section" id="{279050D9-FD9B-48AA-8F5C-E55C5252C3D8}">
          <p14:sldIdLst>
            <p14:sldId id="720"/>
            <p14:sldId id="749"/>
            <p14:sldId id="743"/>
            <p14:sldId id="745"/>
            <p14:sldId id="744"/>
            <p14:sldId id="732"/>
            <p14:sldId id="740"/>
            <p14:sldId id="736"/>
            <p14:sldId id="738"/>
            <p14:sldId id="742"/>
            <p14:sldId id="733"/>
            <p14:sldId id="7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33CC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6A4204-9585-46BF-A53E-9E6FC147ADAE}" v="3" dt="2020-11-05T04:06:02.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3" autoAdjust="0"/>
    <p:restoredTop sz="40116" autoAdjust="0"/>
  </p:normalViewPr>
  <p:slideViewPr>
    <p:cSldViewPr snapToGrid="0">
      <p:cViewPr varScale="1">
        <p:scale>
          <a:sx n="42" d="100"/>
          <a:sy n="42" d="100"/>
        </p:scale>
        <p:origin x="1938"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63567"/>
          </a:xfrm>
          <a:prstGeom prst="rect">
            <a:avLst/>
          </a:prstGeom>
        </p:spPr>
        <p:txBody>
          <a:bodyPr vert="horz" lIns="91440" tIns="45720" rIns="91440" bIns="45720" rtlCol="0"/>
          <a:lstStyle>
            <a:lvl1pPr algn="r">
              <a:defRPr sz="1200"/>
            </a:lvl1pPr>
          </a:lstStyle>
          <a:p>
            <a:fld id="{3710FDA3-14D0-4447-9801-CA9AB22603C2}" type="datetimeFigureOut">
              <a:rPr lang="en-US" smtClean="0"/>
              <a:t>11/4/2020</a:t>
            </a:fld>
            <a:endParaRPr lang="en-US"/>
          </a:p>
        </p:txBody>
      </p:sp>
      <p:sp>
        <p:nvSpPr>
          <p:cNvPr id="4" name="Slide Image Placeholder 3"/>
          <p:cNvSpPr>
            <a:spLocks noGrp="1" noRot="1" noChangeAspect="1"/>
          </p:cNvSpPr>
          <p:nvPr>
            <p:ph type="sldImg" idx="2"/>
          </p:nvPr>
        </p:nvSpPr>
        <p:spPr>
          <a:xfrm>
            <a:off x="6572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90"/>
            <a:ext cx="5486400" cy="36379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5"/>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5"/>
            <a:ext cx="2971800" cy="463566"/>
          </a:xfrm>
          <a:prstGeom prst="rect">
            <a:avLst/>
          </a:prstGeom>
        </p:spPr>
        <p:txBody>
          <a:bodyPr vert="horz" lIns="91440" tIns="45720" rIns="91440" bIns="45720" rtlCol="0" anchor="b"/>
          <a:lstStyle>
            <a:lvl1pPr algn="r">
              <a:defRPr sz="1200"/>
            </a:lvl1pPr>
          </a:lstStyle>
          <a:p>
            <a:fld id="{E424C305-855B-49F1-8D80-F00D8584C263}" type="slidenum">
              <a:rPr lang="en-US" smtClean="0"/>
              <a:t>‹#›</a:t>
            </a:fld>
            <a:endParaRPr lang="en-US"/>
          </a:p>
        </p:txBody>
      </p:sp>
    </p:spTree>
    <p:extLst>
      <p:ext uri="{BB962C8B-B14F-4D97-AF65-F5344CB8AC3E}">
        <p14:creationId xmlns:p14="http://schemas.microsoft.com/office/powerpoint/2010/main" val="273508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Introductions</a:t>
            </a:r>
          </a:p>
          <a:p>
            <a:r>
              <a:rPr lang="en-US" dirty="0">
                <a:latin typeface="Century Gothic" panose="020B0502020202020204" pitchFamily="34" charset="0"/>
              </a:rPr>
              <a:t>Cultivating you wellbeing is such a timely topic as most of us and the country have experiences some perceived loss of control, stress and anxiety in the last 8 months in the last 2 days. Focus on our own well-being is not selfish; we are all interdependent ; more than ever we need to be kind and forgiving of to ourselves, listen with empathy</a:t>
            </a:r>
          </a:p>
        </p:txBody>
      </p:sp>
      <p:sp>
        <p:nvSpPr>
          <p:cNvPr id="4" name="Slide Number Placeholder 3"/>
          <p:cNvSpPr>
            <a:spLocks noGrp="1"/>
          </p:cNvSpPr>
          <p:nvPr>
            <p:ph type="sldNum" sz="quarter" idx="5"/>
          </p:nvPr>
        </p:nvSpPr>
        <p:spPr/>
        <p:txBody>
          <a:bodyPr/>
          <a:lstStyle/>
          <a:p>
            <a:fld id="{E424C305-855B-49F1-8D80-F00D8584C263}" type="slidenum">
              <a:rPr lang="en-US" smtClean="0"/>
              <a:t>1</a:t>
            </a:fld>
            <a:endParaRPr lang="en-US"/>
          </a:p>
        </p:txBody>
      </p:sp>
    </p:spTree>
    <p:extLst>
      <p:ext uri="{BB962C8B-B14F-4D97-AF65-F5344CB8AC3E}">
        <p14:creationId xmlns:p14="http://schemas.microsoft.com/office/powerpoint/2010/main" val="291097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24C305-855B-49F1-8D80-F00D8584C263}" type="slidenum">
              <a:rPr lang="en-US" smtClean="0"/>
              <a:t>10</a:t>
            </a:fld>
            <a:endParaRPr lang="en-US"/>
          </a:p>
        </p:txBody>
      </p:sp>
    </p:spTree>
    <p:extLst>
      <p:ext uri="{BB962C8B-B14F-4D97-AF65-F5344CB8AC3E}">
        <p14:creationId xmlns:p14="http://schemas.microsoft.com/office/powerpoint/2010/main" val="202346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24C305-855B-49F1-8D80-F00D8584C263}" type="slidenum">
              <a:rPr lang="en-US" smtClean="0"/>
              <a:t>11</a:t>
            </a:fld>
            <a:endParaRPr lang="en-US"/>
          </a:p>
        </p:txBody>
      </p:sp>
    </p:spTree>
    <p:extLst>
      <p:ext uri="{BB962C8B-B14F-4D97-AF65-F5344CB8AC3E}">
        <p14:creationId xmlns:p14="http://schemas.microsoft.com/office/powerpoint/2010/main" val="4104702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24C305-855B-49F1-8D80-F00D8584C263}" type="slidenum">
              <a:rPr lang="en-US" smtClean="0"/>
              <a:t>12</a:t>
            </a:fld>
            <a:endParaRPr lang="en-US"/>
          </a:p>
        </p:txBody>
      </p:sp>
    </p:spTree>
    <p:extLst>
      <p:ext uri="{BB962C8B-B14F-4D97-AF65-F5344CB8AC3E}">
        <p14:creationId xmlns:p14="http://schemas.microsoft.com/office/powerpoint/2010/main" val="1923318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Authentic and compassionate communication improves the quality of our relationships by</a:t>
            </a:r>
          </a:p>
          <a:p>
            <a:pPr marL="228600" indent="-228600">
              <a:buAutoNum type="arabicPeriod"/>
            </a:pPr>
            <a:r>
              <a:rPr lang="en-US" dirty="0">
                <a:latin typeface="Century Gothic" panose="020B0502020202020204" pitchFamily="34" charset="0"/>
              </a:rPr>
              <a:t>Deepening emotional connections</a:t>
            </a:r>
          </a:p>
          <a:p>
            <a:pPr marL="228600" indent="-228600">
              <a:buAutoNum type="arabicPeriod"/>
            </a:pPr>
            <a:r>
              <a:rPr lang="en-US" dirty="0">
                <a:latin typeface="Century Gothic" panose="020B0502020202020204" pitchFamily="34" charset="0"/>
              </a:rPr>
              <a:t>Transforming judgement and </a:t>
            </a:r>
            <a:r>
              <a:rPr lang="en-US" dirty="0" err="1">
                <a:latin typeface="Century Gothic" panose="020B0502020202020204" pitchFamily="34" charset="0"/>
              </a:rPr>
              <a:t>critism</a:t>
            </a:r>
            <a:r>
              <a:rPr lang="en-US" dirty="0">
                <a:latin typeface="Century Gothic" panose="020B0502020202020204" pitchFamily="34" charset="0"/>
              </a:rPr>
              <a:t> into  understanding and compassion</a:t>
            </a:r>
          </a:p>
          <a:p>
            <a:pPr marL="228600" indent="-228600">
              <a:buAutoNum type="arabicPeriod"/>
            </a:pPr>
            <a:r>
              <a:rPr lang="en-US" dirty="0">
                <a:latin typeface="Century Gothic" panose="020B0502020202020204" pitchFamily="34" charset="0"/>
              </a:rPr>
              <a:t>Listening so others are really heard</a:t>
            </a:r>
          </a:p>
          <a:p>
            <a:pPr marL="228600" indent="-228600">
              <a:buAutoNum type="arabicPeriod"/>
            </a:pPr>
            <a:r>
              <a:rPr lang="en-US" dirty="0">
                <a:latin typeface="Century Gothic" panose="020B0502020202020204" pitchFamily="34" charset="0"/>
              </a:rPr>
              <a:t>Getting what you want more often without using demands, guilt or shame</a:t>
            </a:r>
          </a:p>
          <a:p>
            <a:pPr marL="228600" indent="-228600">
              <a:buAutoNum type="arabicPeriod"/>
            </a:pPr>
            <a:r>
              <a:rPr lang="en-US" dirty="0">
                <a:latin typeface="Century Gothic" panose="020B0502020202020204" pitchFamily="34" charset="0"/>
              </a:rPr>
              <a:t>Finding the heart of conflict and disputes quickly</a:t>
            </a:r>
          </a:p>
        </p:txBody>
      </p:sp>
      <p:sp>
        <p:nvSpPr>
          <p:cNvPr id="4" name="Slide Number Placeholder 3"/>
          <p:cNvSpPr>
            <a:spLocks noGrp="1"/>
          </p:cNvSpPr>
          <p:nvPr>
            <p:ph type="sldNum" sz="quarter" idx="5"/>
          </p:nvPr>
        </p:nvSpPr>
        <p:spPr/>
        <p:txBody>
          <a:bodyPr/>
          <a:lstStyle/>
          <a:p>
            <a:fld id="{E424C305-855B-49F1-8D80-F00D8584C263}" type="slidenum">
              <a:rPr lang="en-US" smtClean="0"/>
              <a:t>13</a:t>
            </a:fld>
            <a:endParaRPr lang="en-US"/>
          </a:p>
        </p:txBody>
      </p:sp>
    </p:spTree>
    <p:extLst>
      <p:ext uri="{BB962C8B-B14F-4D97-AF65-F5344CB8AC3E}">
        <p14:creationId xmlns:p14="http://schemas.microsoft.com/office/powerpoint/2010/main" val="938662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Using NVC techniques (Marshall B. Rosenberg</a:t>
            </a:r>
          </a:p>
          <a:p>
            <a:r>
              <a:rPr lang="en-US" sz="1200" dirty="0">
                <a:effectLst/>
                <a:latin typeface="Century Gothic" panose="020B0502020202020204" pitchFamily="34" charset="0"/>
                <a:ea typeface="Calibri" panose="020F0502020204030204" pitchFamily="34" charset="0"/>
                <a:cs typeface="Calibri" panose="020F0502020204030204" pitchFamily="34" charset="0"/>
              </a:rPr>
              <a:t>we learn to develop a vocabulary of feelings and needs that helps us more clearly express what is going on in us, </a:t>
            </a:r>
          </a:p>
          <a:p>
            <a:r>
              <a:rPr lang="en-US" sz="1200" dirty="0">
                <a:effectLst/>
                <a:latin typeface="Century Gothic" panose="020B0502020202020204" pitchFamily="34" charset="0"/>
                <a:ea typeface="Calibri" panose="020F0502020204030204" pitchFamily="34" charset="0"/>
                <a:cs typeface="Calibri" panose="020F0502020204030204" pitchFamily="34" charset="0"/>
              </a:rPr>
              <a:t>and understand feelings and needs that helps us more clearly express what is going in others, at any given moment.  </a:t>
            </a:r>
          </a:p>
          <a:p>
            <a:r>
              <a:rPr lang="en-US" sz="1200" dirty="0">
                <a:effectLst/>
                <a:latin typeface="Century Gothic" panose="020B0502020202020204" pitchFamily="34" charset="0"/>
                <a:ea typeface="Calibri" panose="020F0502020204030204" pitchFamily="34" charset="0"/>
                <a:cs typeface="Calibri" panose="020F0502020204030204" pitchFamily="34" charset="0"/>
              </a:rPr>
              <a:t>When we understand and acknowledge our needs, we develop a shared foundation for much more satisfying relationships.</a:t>
            </a:r>
          </a:p>
          <a:p>
            <a:endParaRPr lang="en-US" sz="1200" dirty="0">
              <a:effectLst/>
              <a:latin typeface="Century Gothic" panose="020B0502020202020204" pitchFamily="34" charset="0"/>
              <a:cs typeface="Calibri" panose="020F0502020204030204" pitchFamily="34" charset="0"/>
            </a:endParaRPr>
          </a:p>
          <a:p>
            <a:r>
              <a:rPr lang="en-US" sz="1200" dirty="0">
                <a:effectLst/>
                <a:latin typeface="Century Gothic" panose="020B0502020202020204" pitchFamily="34" charset="0"/>
                <a:cs typeface="Calibri" panose="020F0502020204030204" pitchFamily="34" charset="0"/>
              </a:rPr>
              <a:t>OBSERVATION/FEELINGS/NEEDS/REQUESTS</a:t>
            </a:r>
          </a:p>
          <a:p>
            <a:endParaRPr lang="en-US" sz="1200" dirty="0">
              <a:effectLst/>
              <a:latin typeface="Century Gothic" panose="020B0502020202020204" pitchFamily="34" charset="0"/>
              <a:cs typeface="Calibri" panose="020F0502020204030204" pitchFamily="34" charset="0"/>
            </a:endParaRPr>
          </a:p>
          <a:p>
            <a:r>
              <a:rPr lang="en-US" sz="1200" dirty="0">
                <a:effectLst/>
                <a:latin typeface="Century Gothic" panose="020B0502020202020204" pitchFamily="34" charset="0"/>
                <a:cs typeface="Calibri" panose="020F0502020204030204" pitchFamily="34" charset="0"/>
              </a:rPr>
              <a:t>We all have the </a:t>
            </a:r>
            <a:r>
              <a:rPr lang="en-US" sz="1200" dirty="0" err="1">
                <a:effectLst/>
                <a:latin typeface="Century Gothic" panose="020B0502020202020204" pitchFamily="34" charset="0"/>
                <a:cs typeface="Calibri" panose="020F0502020204030204" pitchFamily="34" charset="0"/>
              </a:rPr>
              <a:t>compensity</a:t>
            </a:r>
            <a:r>
              <a:rPr lang="en-US" sz="1200" dirty="0">
                <a:effectLst/>
                <a:latin typeface="Century Gothic" panose="020B0502020202020204" pitchFamily="34" charset="0"/>
                <a:cs typeface="Calibri" panose="020F0502020204030204" pitchFamily="34" charset="0"/>
              </a:rPr>
              <a:t> to be compassionate; </a:t>
            </a:r>
          </a:p>
          <a:p>
            <a:r>
              <a:rPr lang="en-US" sz="1200" dirty="0">
                <a:effectLst/>
                <a:latin typeface="Century Gothic" panose="020B0502020202020204" pitchFamily="34" charset="0"/>
                <a:cs typeface="Calibri" panose="020F0502020204030204" pitchFamily="34" charset="0"/>
              </a:rPr>
              <a:t>We need to sometimes be aware of communications or actions that might be unintentionally hurtful.</a:t>
            </a:r>
          </a:p>
          <a:p>
            <a:r>
              <a:rPr lang="en-US" sz="1200" dirty="0">
                <a:effectLst/>
                <a:latin typeface="Century Gothic" panose="020B0502020202020204" pitchFamily="34" charset="0"/>
                <a:cs typeface="Calibri" panose="020F0502020204030204" pitchFamily="34" charset="0"/>
              </a:rPr>
              <a:t>When we don’t have a more effective way to communicate, to get our needs met, </a:t>
            </a:r>
          </a:p>
          <a:p>
            <a:r>
              <a:rPr lang="en-US" sz="1200" dirty="0">
                <a:effectLst/>
                <a:latin typeface="Century Gothic" panose="020B0502020202020204" pitchFamily="34" charset="0"/>
                <a:cs typeface="Calibri" panose="020F0502020204030204" pitchFamily="34" charset="0"/>
              </a:rPr>
              <a:t>We lash out, we judge, we might blame or use guilt in an effort to try and get our needs met</a:t>
            </a:r>
          </a:p>
          <a:p>
            <a:endParaRPr lang="en-US" sz="1800" dirty="0">
              <a:effectLst/>
              <a:latin typeface="Century Gothic" panose="020B050202020202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14</a:t>
            </a:fld>
            <a:endParaRPr lang="en-US"/>
          </a:p>
        </p:txBody>
      </p:sp>
    </p:spTree>
    <p:extLst>
      <p:ext uri="{BB962C8B-B14F-4D97-AF65-F5344CB8AC3E}">
        <p14:creationId xmlns:p14="http://schemas.microsoft.com/office/powerpoint/2010/main" val="3115077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NVC focus on 3 aspects of communication:</a:t>
            </a:r>
          </a:p>
          <a:p>
            <a:r>
              <a:rPr lang="en-US" dirty="0">
                <a:latin typeface="Century Gothic" panose="020B0502020202020204" pitchFamily="34" charset="0"/>
              </a:rPr>
              <a:t>SELF-EMPATHY:  Awareness of your own experience</a:t>
            </a:r>
          </a:p>
          <a:p>
            <a:r>
              <a:rPr lang="en-US" dirty="0">
                <a:latin typeface="Century Gothic" panose="020B0502020202020204" pitchFamily="34" charset="0"/>
              </a:rPr>
              <a:t>EMPATHY:  Understanding of the other with your heart</a:t>
            </a:r>
          </a:p>
          <a:p>
            <a:r>
              <a:rPr lang="en-US" dirty="0">
                <a:latin typeface="Century Gothic" panose="020B0502020202020204" pitchFamily="34" charset="0"/>
              </a:rPr>
              <a:t>HONEST SELF-EXPRESSION:  Expression that inspires compassion in others</a:t>
            </a:r>
          </a:p>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15</a:t>
            </a:fld>
            <a:endParaRPr lang="en-US"/>
          </a:p>
        </p:txBody>
      </p:sp>
    </p:spTree>
    <p:extLst>
      <p:ext uri="{BB962C8B-B14F-4D97-AF65-F5344CB8AC3E}">
        <p14:creationId xmlns:p14="http://schemas.microsoft.com/office/powerpoint/2010/main" val="2831143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NVC Process:</a:t>
            </a:r>
          </a:p>
          <a:p>
            <a:r>
              <a:rPr lang="en-US" dirty="0">
                <a:latin typeface="Century Gothic" panose="020B0502020202020204" pitchFamily="34" charset="0"/>
              </a:rPr>
              <a:t>OBSERVATION - Operationalize what you see, hear or touch without any evaluation</a:t>
            </a:r>
          </a:p>
          <a:p>
            <a:r>
              <a:rPr lang="en-US" dirty="0">
                <a:latin typeface="Century Gothic" panose="020B0502020202020204" pitchFamily="34" charset="0"/>
              </a:rPr>
              <a:t>FEELINGS - What are your feelings without thoughts or stories added to them</a:t>
            </a:r>
          </a:p>
          <a:p>
            <a:r>
              <a:rPr lang="en-US" dirty="0">
                <a:latin typeface="Century Gothic" panose="020B0502020202020204" pitchFamily="34" charset="0"/>
              </a:rPr>
              <a:t>NEEDS – What do you desire without thinking of the strategy for you to do when you get there</a:t>
            </a:r>
          </a:p>
          <a:p>
            <a:r>
              <a:rPr lang="en-US" dirty="0">
                <a:latin typeface="Century Gothic" panose="020B0502020202020204" pitchFamily="34" charset="0"/>
              </a:rPr>
              <a:t>REQUESTS – What specific action would you like to ask without demanding it.</a:t>
            </a:r>
          </a:p>
          <a:p>
            <a:endParaRPr lang="en-US" dirty="0">
              <a:latin typeface="Century Gothic" panose="020B0502020202020204" pitchFamily="34" charset="0"/>
            </a:endParaRPr>
          </a:p>
          <a:p>
            <a:r>
              <a:rPr lang="en-US" dirty="0">
                <a:latin typeface="Century Gothic" panose="020B0502020202020204" pitchFamily="34" charset="0"/>
              </a:rPr>
              <a:t>Put the pieces together</a:t>
            </a:r>
          </a:p>
          <a:p>
            <a:r>
              <a:rPr lang="en-US" dirty="0">
                <a:latin typeface="Century Gothic" panose="020B0502020202020204" pitchFamily="34" charset="0"/>
              </a:rPr>
              <a:t>When you do A  “When you are 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I feel B Because I want C  “I feel neglected because I want to use my time well”</a:t>
            </a:r>
          </a:p>
          <a:p>
            <a:r>
              <a:rPr lang="en-US" dirty="0">
                <a:latin typeface="Century Gothic" panose="020B0502020202020204" pitchFamily="34" charset="0"/>
              </a:rPr>
              <a:t>I would appreciate it if you would be willing to do D  “I would appreciate it if you could let me know when you are running late.</a:t>
            </a:r>
          </a:p>
          <a:p>
            <a:endParaRPr lang="en-US" dirty="0">
              <a:latin typeface="Century Gothic" panose="020B0502020202020204" pitchFamily="34" charset="0"/>
            </a:endParaRPr>
          </a:p>
          <a:p>
            <a:r>
              <a:rPr lang="en-US" dirty="0">
                <a:latin typeface="Century Gothic" panose="020B0502020202020204" pitchFamily="34" charset="0"/>
              </a:rPr>
              <a:t>Reminder of AWARENESS first</a:t>
            </a:r>
          </a:p>
          <a:p>
            <a:r>
              <a:rPr lang="en-US" dirty="0">
                <a:latin typeface="Century Gothic" panose="020B0502020202020204" pitchFamily="34" charset="0"/>
              </a:rPr>
              <a:t>NVC is a way to have healthy relationships because you are:</a:t>
            </a:r>
          </a:p>
          <a:p>
            <a:r>
              <a:rPr lang="en-US" dirty="0">
                <a:latin typeface="Century Gothic" panose="020B0502020202020204" pitchFamily="34" charset="0"/>
              </a:rPr>
              <a:t>CONSCIOUS</a:t>
            </a:r>
          </a:p>
          <a:p>
            <a:r>
              <a:rPr lang="en-US" dirty="0">
                <a:latin typeface="Century Gothic" panose="020B0502020202020204" pitchFamily="34" charset="0"/>
              </a:rPr>
              <a:t>PRESENT</a:t>
            </a:r>
          </a:p>
          <a:p>
            <a:r>
              <a:rPr lang="en-US" dirty="0">
                <a:latin typeface="Century Gothic" panose="020B0502020202020204" pitchFamily="34" charset="0"/>
              </a:rPr>
              <a:t>IN TUNE</a:t>
            </a:r>
          </a:p>
          <a:p>
            <a:endParaRPr lang="en-US" dirty="0"/>
          </a:p>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16</a:t>
            </a:fld>
            <a:endParaRPr lang="en-US"/>
          </a:p>
        </p:txBody>
      </p:sp>
    </p:spTree>
    <p:extLst>
      <p:ext uri="{BB962C8B-B14F-4D97-AF65-F5344CB8AC3E}">
        <p14:creationId xmlns:p14="http://schemas.microsoft.com/office/powerpoint/2010/main" val="3517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Practice </a:t>
            </a:r>
            <a:r>
              <a:rPr lang="en-US" dirty="0" err="1">
                <a:latin typeface="Century Gothic" panose="020B0502020202020204" pitchFamily="34" charset="0"/>
              </a:rPr>
              <a:t>clearning</a:t>
            </a:r>
            <a:r>
              <a:rPr lang="en-US" dirty="0">
                <a:latin typeface="Century Gothic" panose="020B0502020202020204" pitchFamily="34" charset="0"/>
              </a:rPr>
              <a:t> expressing yourself without blaming or </a:t>
            </a:r>
            <a:r>
              <a:rPr lang="en-US" dirty="0" err="1">
                <a:latin typeface="Century Gothic" panose="020B0502020202020204" pitchFamily="34" charset="0"/>
              </a:rPr>
              <a:t>critizing</a:t>
            </a:r>
            <a:r>
              <a:rPr lang="en-US" dirty="0">
                <a:latin typeface="Century Gothic" panose="020B0502020202020204" pitchFamily="34" charset="0"/>
              </a:rPr>
              <a:t> using NVC Worksheet</a:t>
            </a:r>
          </a:p>
          <a:p>
            <a:r>
              <a:rPr lang="en-US" dirty="0">
                <a:latin typeface="Century Gothic" panose="020B0502020202020204" pitchFamily="34" charset="0"/>
              </a:rPr>
              <a:t>FACTS What happened without judgement</a:t>
            </a:r>
          </a:p>
          <a:p>
            <a:r>
              <a:rPr lang="en-US" dirty="0">
                <a:latin typeface="Century Gothic" panose="020B0502020202020204" pitchFamily="34" charset="0"/>
              </a:rPr>
              <a:t>EMOTIONS/FEELINGS Where are they in your body – awareness – feelings inventory (when needs are satisfied /not satisfied)</a:t>
            </a:r>
          </a:p>
          <a:p>
            <a:r>
              <a:rPr lang="en-US" dirty="0">
                <a:latin typeface="Century Gothic" panose="020B0502020202020204" pitchFamily="34" charset="0"/>
              </a:rPr>
              <a:t>NEEDS What are your priorities (needs inventory)</a:t>
            </a:r>
          </a:p>
          <a:p>
            <a:r>
              <a:rPr lang="en-US" dirty="0">
                <a:latin typeface="Century Gothic" panose="020B0502020202020204" pitchFamily="34" charset="0"/>
              </a:rPr>
              <a:t>REQUEST – realistic and </a:t>
            </a:r>
            <a:r>
              <a:rPr lang="en-US" dirty="0" err="1">
                <a:latin typeface="Century Gothic" panose="020B0502020202020204" pitchFamily="34" charset="0"/>
              </a:rPr>
              <a:t>doeable</a:t>
            </a:r>
            <a:endParaRPr lang="en-US" dirty="0">
              <a:latin typeface="Century Gothic" panose="020B0502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rPr>
              <a:t>Write your NVC Statements in the chat box.</a:t>
            </a:r>
          </a:p>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17</a:t>
            </a:fld>
            <a:endParaRPr lang="en-US"/>
          </a:p>
        </p:txBody>
      </p:sp>
    </p:spTree>
    <p:extLst>
      <p:ext uri="{BB962C8B-B14F-4D97-AF65-F5344CB8AC3E}">
        <p14:creationId xmlns:p14="http://schemas.microsoft.com/office/powerpoint/2010/main" val="377688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18</a:t>
            </a:fld>
            <a:endParaRPr lang="en-US" dirty="0"/>
          </a:p>
        </p:txBody>
      </p:sp>
    </p:spTree>
    <p:extLst>
      <p:ext uri="{BB962C8B-B14F-4D97-AF65-F5344CB8AC3E}">
        <p14:creationId xmlns:p14="http://schemas.microsoft.com/office/powerpoint/2010/main" val="2148763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24C305-855B-49F1-8D80-F00D8584C263}" type="slidenum">
              <a:rPr lang="en-US" smtClean="0"/>
              <a:t>19</a:t>
            </a:fld>
            <a:endParaRPr lang="en-US"/>
          </a:p>
        </p:txBody>
      </p:sp>
    </p:spTree>
    <p:extLst>
      <p:ext uri="{BB962C8B-B14F-4D97-AF65-F5344CB8AC3E}">
        <p14:creationId xmlns:p14="http://schemas.microsoft.com/office/powerpoint/2010/main" val="149326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Considerations:  Cultivating a Culture of Wellness we are also considering the contextual influences of high school, key foundational systems and of course the core features of implementation OSPD and finally key focus areas</a:t>
            </a:r>
          </a:p>
        </p:txBody>
      </p:sp>
      <p:sp>
        <p:nvSpPr>
          <p:cNvPr id="4" name="Slide Number Placeholder 3"/>
          <p:cNvSpPr>
            <a:spLocks noGrp="1"/>
          </p:cNvSpPr>
          <p:nvPr>
            <p:ph type="sldNum" sz="quarter" idx="5"/>
          </p:nvPr>
        </p:nvSpPr>
        <p:spPr/>
        <p:txBody>
          <a:bodyPr/>
          <a:lstStyle/>
          <a:p>
            <a:fld id="{E424C305-855B-49F1-8D80-F00D8584C263}" type="slidenum">
              <a:rPr lang="en-US" smtClean="0"/>
              <a:t>2</a:t>
            </a:fld>
            <a:endParaRPr lang="en-US"/>
          </a:p>
        </p:txBody>
      </p:sp>
    </p:spTree>
    <p:extLst>
      <p:ext uri="{BB962C8B-B14F-4D97-AF65-F5344CB8AC3E}">
        <p14:creationId xmlns:p14="http://schemas.microsoft.com/office/powerpoint/2010/main" val="121429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invite you to engage in the content and practice opportunity for cultivates your wellbeing </a:t>
            </a:r>
          </a:p>
        </p:txBody>
      </p:sp>
      <p:sp>
        <p:nvSpPr>
          <p:cNvPr id="4" name="Slide Number Placeholder 3"/>
          <p:cNvSpPr>
            <a:spLocks noGrp="1"/>
          </p:cNvSpPr>
          <p:nvPr>
            <p:ph type="sldNum" sz="quarter" idx="5"/>
          </p:nvPr>
        </p:nvSpPr>
        <p:spPr/>
        <p:txBody>
          <a:bodyPr/>
          <a:lstStyle/>
          <a:p>
            <a:fld id="{E424C305-855B-49F1-8D80-F00D8584C263}" type="slidenum">
              <a:rPr lang="en-US" smtClean="0"/>
              <a:t>3</a:t>
            </a:fld>
            <a:endParaRPr lang="en-US"/>
          </a:p>
        </p:txBody>
      </p:sp>
    </p:spTree>
    <p:extLst>
      <p:ext uri="{BB962C8B-B14F-4D97-AF65-F5344CB8AC3E}">
        <p14:creationId xmlns:p14="http://schemas.microsoft.com/office/powerpoint/2010/main" val="342597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entury Gothic" panose="020B0502020202020204" pitchFamily="34" charset="0"/>
                <a:ea typeface="Calibri" panose="020F0502020204030204" pitchFamily="34" charset="0"/>
              </a:rPr>
              <a:t>Revisit the broad purpose of PBIS:</a:t>
            </a:r>
          </a:p>
          <a:p>
            <a:pPr marL="0" marR="0">
              <a:spcBef>
                <a:spcPts val="0"/>
              </a:spcBef>
              <a:spcAft>
                <a:spcPts val="0"/>
              </a:spcAft>
            </a:pPr>
            <a:r>
              <a:rPr lang="en-US" sz="1200" b="0" dirty="0">
                <a:solidFill>
                  <a:srgbClr val="000000"/>
                </a:solidFill>
                <a:effectLst/>
                <a:latin typeface="Century Gothic" panose="020B0502020202020204" pitchFamily="34" charset="0"/>
                <a:ea typeface="Calibri" panose="020F0502020204030204" pitchFamily="34" charset="0"/>
              </a:rPr>
              <a:t>To improve the effectiveness, efficiency, and equity of schools AND organizations/agencies. </a:t>
            </a:r>
          </a:p>
          <a:p>
            <a:pPr marL="0" marR="0">
              <a:spcBef>
                <a:spcPts val="0"/>
              </a:spcBef>
              <a:spcAft>
                <a:spcPts val="0"/>
              </a:spcAft>
            </a:pPr>
            <a:r>
              <a:rPr lang="en-US" sz="1200" b="0" dirty="0">
                <a:solidFill>
                  <a:srgbClr val="000000"/>
                </a:solidFill>
                <a:effectLst/>
                <a:latin typeface="Century Gothic" panose="020B0502020202020204" pitchFamily="34" charset="0"/>
                <a:ea typeface="Calibri" panose="020F0502020204030204" pitchFamily="34" charset="0"/>
              </a:rPr>
              <a:t>To improve social, emotional and academic outcomes for ALL students, including students with disabilities and students with disabilities and students from underrepresented groups</a:t>
            </a:r>
          </a:p>
          <a:p>
            <a:pPr marL="0" marR="0">
              <a:spcBef>
                <a:spcPts val="0"/>
              </a:spcBef>
              <a:spcAft>
                <a:spcPts val="0"/>
              </a:spcAft>
            </a:pPr>
            <a:endParaRPr lang="en-US" sz="1200" b="1" dirty="0">
              <a:solidFill>
                <a:srgbClr val="000000"/>
              </a:solidFill>
              <a:effectLst/>
              <a:latin typeface="Century Gothic" panose="020B0502020202020204" pitchFamily="34" charset="0"/>
              <a:ea typeface="Calibri" panose="020F0502020204030204" pitchFamily="34" charset="0"/>
            </a:endParaRPr>
          </a:p>
          <a:p>
            <a:pPr marL="0" marR="0">
              <a:spcBef>
                <a:spcPts val="0"/>
              </a:spcBef>
              <a:spcAft>
                <a:spcPts val="0"/>
              </a:spcAft>
            </a:pPr>
            <a:endParaRPr lang="en-US" sz="1200" b="1" dirty="0">
              <a:solidFill>
                <a:srgbClr val="000000"/>
              </a:solidFill>
              <a:effectLst/>
              <a:latin typeface="Century Gothic" panose="020B0502020202020204" pitchFamily="34" charset="0"/>
              <a:ea typeface="Calibri" panose="020F0502020204030204" pitchFamily="34" charset="0"/>
            </a:endParaRPr>
          </a:p>
          <a:p>
            <a:pPr marL="0" marR="0">
              <a:spcBef>
                <a:spcPts val="0"/>
              </a:spcBef>
              <a:spcAft>
                <a:spcPts val="0"/>
              </a:spcAft>
            </a:pPr>
            <a:r>
              <a:rPr lang="en-US" sz="1200" b="1" dirty="0">
                <a:solidFill>
                  <a:srgbClr val="000000"/>
                </a:solidFill>
                <a:effectLst/>
                <a:latin typeface="Century Gothic" panose="020B0502020202020204" pitchFamily="34" charset="0"/>
                <a:ea typeface="Calibri" panose="020F0502020204030204" pitchFamily="34" charset="0"/>
              </a:rPr>
              <a:t>Normalizing a Culture of Wellness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Clr>
                <a:srgbClr val="0070C0"/>
              </a:buClr>
              <a:buFont typeface="Century Gothic" panose="020B0502020202020204" pitchFamily="34" charset="0"/>
              <a:buChar char="▲"/>
            </a:pPr>
            <a:r>
              <a:rPr lang="en-US" sz="1200" dirty="0">
                <a:solidFill>
                  <a:srgbClr val="000000"/>
                </a:solidFill>
                <a:effectLst/>
                <a:latin typeface="Century Gothic" panose="020B0502020202020204" pitchFamily="34" charset="0"/>
                <a:ea typeface="Calibri" panose="020F0502020204030204" pitchFamily="34" charset="0"/>
              </a:rPr>
              <a:t>Multi-tiered Systems of Support (Link to Presentation)</a:t>
            </a:r>
          </a:p>
          <a:p>
            <a:pPr marL="0" marR="0" lvl="0" indent="0">
              <a:spcBef>
                <a:spcPts val="0"/>
              </a:spcBef>
              <a:spcAft>
                <a:spcPts val="0"/>
              </a:spcAft>
              <a:buClr>
                <a:srgbClr val="0070C0"/>
              </a:buClr>
              <a:buFont typeface="Century Gothic" panose="020B0502020202020204" pitchFamily="34" charset="0"/>
              <a:buNone/>
            </a:pPr>
            <a:r>
              <a:rPr lang="en-US" sz="1200" dirty="0">
                <a:solidFill>
                  <a:srgbClr val="000000"/>
                </a:solidFill>
                <a:effectLst/>
                <a:latin typeface="Century Gothic" panose="020B0502020202020204" pitchFamily="34" charset="0"/>
                <a:ea typeface="Calibri" panose="020F0502020204030204" pitchFamily="34" charset="0"/>
              </a:rPr>
              <a:t>The Center for PBIS is repacking the MTSS Framework to include a culture or organization of wellness </a:t>
            </a:r>
          </a:p>
          <a:p>
            <a:pPr marL="0" marR="0" lvl="0" indent="0">
              <a:spcBef>
                <a:spcPts val="0"/>
              </a:spcBef>
              <a:spcAft>
                <a:spcPts val="0"/>
              </a:spcAft>
              <a:buClr>
                <a:srgbClr val="0070C0"/>
              </a:buClr>
              <a:buFont typeface="Century Gothic" panose="020B0502020202020204" pitchFamily="34" charset="0"/>
              <a:buNone/>
            </a:pPr>
            <a:r>
              <a:rPr lang="en-US" sz="1200" dirty="0">
                <a:solidFill>
                  <a:srgbClr val="000000"/>
                </a:solidFill>
                <a:effectLst/>
                <a:latin typeface="Century Gothic" panose="020B0502020202020204" pitchFamily="34" charset="0"/>
                <a:ea typeface="Calibri" panose="020F0502020204030204" pitchFamily="34" charset="0"/>
              </a:rPr>
              <a:t>This of course requires shifts at the district/building/classroom level and it will take a village</a:t>
            </a:r>
          </a:p>
          <a:p>
            <a:pPr marL="0" marR="0" lvl="0" indent="0" algn="l" defTabSz="914400" rtl="0" eaLnBrk="1" fontAlgn="auto" latinLnBrk="0" hangingPunct="1">
              <a:lnSpc>
                <a:spcPct val="100000"/>
              </a:lnSpc>
              <a:spcBef>
                <a:spcPts val="0"/>
              </a:spcBef>
              <a:spcAft>
                <a:spcPts val="0"/>
              </a:spcAft>
              <a:buClr>
                <a:srgbClr val="0070C0"/>
              </a:buClr>
              <a:buSzTx/>
              <a:buFont typeface="Century Gothic" panose="020B0502020202020204" pitchFamily="34" charset="0"/>
              <a:buNone/>
              <a:tabLst/>
              <a:defRPr/>
            </a:pPr>
            <a:r>
              <a:rPr lang="en-US" sz="1200" dirty="0">
                <a:solidFill>
                  <a:srgbClr val="000000"/>
                </a:solidFill>
                <a:effectLst/>
                <a:latin typeface="Century Gothic" panose="020B0502020202020204" pitchFamily="34" charset="0"/>
                <a:ea typeface="Calibri" panose="020F0502020204030204" pitchFamily="34" charset="0"/>
              </a:rPr>
              <a:t>Adult Wellness Brief (National TA Center on PBIS)</a:t>
            </a:r>
            <a:endParaRPr lang="en-US" sz="1200" dirty="0">
              <a:effectLst/>
              <a:latin typeface="Calibri" panose="020F0502020204030204" pitchFamily="34" charset="0"/>
              <a:ea typeface="Calibri" panose="020F0502020204030204" pitchFamily="34" charset="0"/>
            </a:endParaRPr>
          </a:p>
          <a:p>
            <a:pPr marL="0" marR="0" lvl="0" indent="0">
              <a:spcBef>
                <a:spcPts val="0"/>
              </a:spcBef>
              <a:spcAft>
                <a:spcPts val="0"/>
              </a:spcAft>
              <a:buClr>
                <a:srgbClr val="0070C0"/>
              </a:buClr>
              <a:buFont typeface="Century Gothic" panose="020B0502020202020204" pitchFamily="34" charset="0"/>
              <a:buNone/>
            </a:pPr>
            <a:r>
              <a:rPr lang="en-US" sz="1200" dirty="0">
                <a:effectLst/>
                <a:latin typeface="Calibri" panose="020F0502020204030204" pitchFamily="34" charset="0"/>
                <a:ea typeface="Calibri" panose="020F0502020204030204" pitchFamily="34" charset="0"/>
              </a:rPr>
              <a:t>In the meantime we all have the responsibility to take care of ourselves so we can take care of others</a:t>
            </a:r>
          </a:p>
        </p:txBody>
      </p:sp>
      <p:sp>
        <p:nvSpPr>
          <p:cNvPr id="4" name="Slide Number Placeholder 3"/>
          <p:cNvSpPr>
            <a:spLocks noGrp="1"/>
          </p:cNvSpPr>
          <p:nvPr>
            <p:ph type="sldNum" sz="quarter" idx="5"/>
          </p:nvPr>
        </p:nvSpPr>
        <p:spPr/>
        <p:txBody>
          <a:bodyPr/>
          <a:lstStyle/>
          <a:p>
            <a:fld id="{E424C305-855B-49F1-8D80-F00D8584C263}" type="slidenum">
              <a:rPr lang="en-US" smtClean="0"/>
              <a:t>4</a:t>
            </a:fld>
            <a:endParaRPr lang="en-US"/>
          </a:p>
        </p:txBody>
      </p:sp>
    </p:spTree>
    <p:extLst>
      <p:ext uri="{BB962C8B-B14F-4D97-AF65-F5344CB8AC3E}">
        <p14:creationId xmlns:p14="http://schemas.microsoft.com/office/powerpoint/2010/main" val="24096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i="1" dirty="0">
                <a:solidFill>
                  <a:srgbClr val="000000"/>
                </a:solidFill>
                <a:effectLst/>
                <a:latin typeface="Century Gothic" panose="020B0502020202020204" pitchFamily="34" charset="0"/>
                <a:ea typeface="Calibri" panose="020F0502020204030204" pitchFamily="34" charset="0"/>
              </a:rPr>
              <a:t>What does the research say?</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Clr>
                <a:srgbClr val="0070C0"/>
              </a:buClr>
              <a:buFont typeface="Century Gothic" panose="020B0502020202020204" pitchFamily="34" charset="0"/>
              <a:buChar char="▲"/>
            </a:pPr>
            <a:r>
              <a:rPr lang="x-none" sz="1200" dirty="0">
                <a:solidFill>
                  <a:srgbClr val="000000"/>
                </a:solidFill>
                <a:effectLst/>
                <a:latin typeface="Century Gothic" panose="020B0502020202020204" pitchFamily="34" charset="0"/>
                <a:ea typeface="Calibri" panose="020F0502020204030204" pitchFamily="34" charset="0"/>
              </a:rPr>
              <a:t>Schools that </a:t>
            </a:r>
            <a:r>
              <a:rPr lang="x-none" sz="1200" b="1" dirty="0">
                <a:solidFill>
                  <a:srgbClr val="000000"/>
                </a:solidFill>
                <a:effectLst/>
                <a:latin typeface="Century Gothic" panose="020B0502020202020204" pitchFamily="34" charset="0"/>
                <a:ea typeface="Calibri" panose="020F0502020204030204" pitchFamily="34" charset="0"/>
              </a:rPr>
              <a:t>prioritize staff wellness </a:t>
            </a:r>
            <a:r>
              <a:rPr lang="x-none" sz="1200" dirty="0">
                <a:solidFill>
                  <a:srgbClr val="000000"/>
                </a:solidFill>
                <a:effectLst/>
                <a:latin typeface="Century Gothic" panose="020B0502020202020204" pitchFamily="34" charset="0"/>
                <a:ea typeface="Calibri" panose="020F0502020204030204" pitchFamily="34" charset="0"/>
              </a:rPr>
              <a:t>demonstrate </a:t>
            </a:r>
            <a:endParaRPr lang="en-US" sz="1200" dirty="0">
              <a:solidFill>
                <a:srgbClr val="000000"/>
              </a:solidFill>
              <a:effectLst/>
              <a:latin typeface="Century Gothic" panose="020B0502020202020204" pitchFamily="34" charset="0"/>
              <a:ea typeface="Calibri" panose="020F0502020204030204" pitchFamily="34" charset="0"/>
            </a:endParaRPr>
          </a:p>
          <a:p>
            <a:pPr marL="0" marR="0" lvl="0" indent="0">
              <a:spcBef>
                <a:spcPts val="0"/>
              </a:spcBef>
              <a:spcAft>
                <a:spcPts val="0"/>
              </a:spcAft>
              <a:buClr>
                <a:srgbClr val="0070C0"/>
              </a:buClr>
              <a:buFont typeface="Century Gothic" panose="020B0502020202020204" pitchFamily="34" charset="0"/>
              <a:buNone/>
            </a:pPr>
            <a:r>
              <a:rPr lang="x-none" sz="1200" b="1" dirty="0">
                <a:solidFill>
                  <a:srgbClr val="000000"/>
                </a:solidFill>
                <a:effectLst/>
                <a:latin typeface="Century Gothic" panose="020B0502020202020204" pitchFamily="34" charset="0"/>
                <a:ea typeface="Calibri" panose="020F0502020204030204" pitchFamily="34" charset="0"/>
              </a:rPr>
              <a:t>positive staff interactions</a:t>
            </a:r>
            <a:r>
              <a:rPr lang="x-none" sz="1200" dirty="0">
                <a:solidFill>
                  <a:srgbClr val="000000"/>
                </a:solidFill>
                <a:effectLst/>
                <a:latin typeface="Century Gothic" panose="020B0502020202020204" pitchFamily="34" charset="0"/>
                <a:ea typeface="Calibri" panose="020F0502020204030204" pitchFamily="34" charset="0"/>
              </a:rPr>
              <a:t>,</a:t>
            </a:r>
            <a:endParaRPr lang="en-US" sz="1200" dirty="0">
              <a:solidFill>
                <a:srgbClr val="000000"/>
              </a:solidFill>
              <a:effectLst/>
              <a:latin typeface="Century Gothic" panose="020B0502020202020204" pitchFamily="34" charset="0"/>
              <a:ea typeface="Calibri" panose="020F0502020204030204" pitchFamily="34" charset="0"/>
            </a:endParaRPr>
          </a:p>
          <a:p>
            <a:pPr marL="0" marR="0" lvl="0" indent="0">
              <a:spcBef>
                <a:spcPts val="0"/>
              </a:spcBef>
              <a:spcAft>
                <a:spcPts val="0"/>
              </a:spcAft>
              <a:buClr>
                <a:srgbClr val="0070C0"/>
              </a:buClr>
              <a:buFont typeface="Century Gothic" panose="020B0502020202020204" pitchFamily="34" charset="0"/>
              <a:buNone/>
            </a:pPr>
            <a:r>
              <a:rPr lang="x-none" sz="1200" b="1" dirty="0">
                <a:solidFill>
                  <a:srgbClr val="000000"/>
                </a:solidFill>
                <a:effectLst/>
                <a:latin typeface="Century Gothic" panose="020B0502020202020204" pitchFamily="34" charset="0"/>
                <a:ea typeface="Calibri" panose="020F0502020204030204" pitchFamily="34" charset="0"/>
              </a:rPr>
              <a:t>a shared commitment to student success</a:t>
            </a:r>
            <a:r>
              <a:rPr lang="x-none" sz="1200" dirty="0">
                <a:solidFill>
                  <a:srgbClr val="000000"/>
                </a:solidFill>
                <a:effectLst/>
                <a:latin typeface="Century Gothic" panose="020B0502020202020204" pitchFamily="34" charset="0"/>
                <a:ea typeface="Calibri" panose="020F0502020204030204" pitchFamily="34" charset="0"/>
              </a:rPr>
              <a:t>, and </a:t>
            </a:r>
            <a:endParaRPr lang="en-US" sz="1200" dirty="0">
              <a:solidFill>
                <a:srgbClr val="000000"/>
              </a:solidFill>
              <a:effectLst/>
              <a:latin typeface="Century Gothic" panose="020B0502020202020204" pitchFamily="34" charset="0"/>
              <a:ea typeface="Calibri" panose="020F0502020204030204" pitchFamily="34" charset="0"/>
            </a:endParaRPr>
          </a:p>
          <a:p>
            <a:pPr marL="0" marR="0" lvl="0" indent="0">
              <a:spcBef>
                <a:spcPts val="0"/>
              </a:spcBef>
              <a:spcAft>
                <a:spcPts val="0"/>
              </a:spcAft>
              <a:buClr>
                <a:srgbClr val="0070C0"/>
              </a:buClr>
              <a:buFont typeface="Century Gothic" panose="020B0502020202020204" pitchFamily="34" charset="0"/>
              <a:buNone/>
            </a:pPr>
            <a:r>
              <a:rPr lang="x-none" sz="1200" b="1" dirty="0">
                <a:solidFill>
                  <a:srgbClr val="000000"/>
                </a:solidFill>
                <a:effectLst/>
                <a:latin typeface="Century Gothic" panose="020B0502020202020204" pitchFamily="34" charset="0"/>
                <a:ea typeface="Calibri" panose="020F0502020204030204" pitchFamily="34" charset="0"/>
              </a:rPr>
              <a:t>an increased sense of warmth</a:t>
            </a:r>
            <a:r>
              <a:rPr lang="en-US" sz="1200" dirty="0">
                <a:solidFill>
                  <a:srgbClr val="000000"/>
                </a:solidFill>
                <a:effectLst/>
                <a:latin typeface="Century Gothic" panose="020B0502020202020204" pitchFamily="34" charset="0"/>
                <a:ea typeface="Calibri" panose="020F0502020204030204" pitchFamily="34" charset="0"/>
              </a:rPr>
              <a:t>. Catherine and </a:t>
            </a:r>
            <a:r>
              <a:rPr lang="en-US" sz="1200" dirty="0" err="1">
                <a:solidFill>
                  <a:srgbClr val="000000"/>
                </a:solidFill>
                <a:effectLst/>
                <a:latin typeface="Century Gothic" panose="020B0502020202020204" pitchFamily="34" charset="0"/>
                <a:ea typeface="Calibri" panose="020F0502020204030204" pitchFamily="34" charset="0"/>
              </a:rPr>
              <a:t>collegues</a:t>
            </a:r>
            <a:r>
              <a:rPr lang="en-US" sz="1200" dirty="0">
                <a:solidFill>
                  <a:srgbClr val="000000"/>
                </a:solidFill>
                <a:effectLst/>
                <a:latin typeface="Century Gothic" panose="020B0502020202020204" pitchFamily="34" charset="0"/>
                <a:ea typeface="Calibri" panose="020F0502020204030204" pitchFamily="34" charset="0"/>
              </a:rPr>
              <a:t> at UVA</a:t>
            </a:r>
            <a:r>
              <a:rPr lang="x-none" sz="1200" dirty="0">
                <a:solidFill>
                  <a:srgbClr val="000000"/>
                </a:solidFill>
                <a:effectLst/>
                <a:latin typeface="Century Gothic" panose="020B0502020202020204" pitchFamily="34" charset="0"/>
                <a:ea typeface="Calibri" panose="020F0502020204030204" pitchFamily="34" charset="0"/>
              </a:rPr>
              <a:t>(Bradshaw, et al., 2008) </a:t>
            </a:r>
            <a:endParaRPr lang="en-US" sz="1200" dirty="0">
              <a:solidFill>
                <a:srgbClr val="000000"/>
              </a:solidFill>
              <a:effectLst/>
              <a:latin typeface="Century Gothic" panose="020B0502020202020204" pitchFamily="34" charset="0"/>
              <a:ea typeface="Calibri" panose="020F0502020204030204" pitchFamily="34" charset="0"/>
            </a:endParaRPr>
          </a:p>
          <a:p>
            <a:pPr marL="0" marR="0" lvl="0" indent="0">
              <a:spcBef>
                <a:spcPts val="0"/>
              </a:spcBef>
              <a:spcAft>
                <a:spcPts val="0"/>
              </a:spcAft>
              <a:buClr>
                <a:srgbClr val="0070C0"/>
              </a:buClr>
              <a:buFont typeface="Century Gothic" panose="020B0502020202020204" pitchFamily="34" charset="0"/>
              <a:buNone/>
            </a:pP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Clr>
                <a:srgbClr val="0070C0"/>
              </a:buClr>
              <a:buFont typeface="Century Gothic" panose="020B0502020202020204" pitchFamily="34" charset="0"/>
              <a:buChar char="▲"/>
            </a:pPr>
            <a:r>
              <a:rPr lang="x-none" sz="1200" dirty="0">
                <a:solidFill>
                  <a:srgbClr val="000000"/>
                </a:solidFill>
                <a:effectLst/>
                <a:latin typeface="Century Gothic" panose="020B0502020202020204" pitchFamily="34" charset="0"/>
                <a:ea typeface="Calibri" panose="020F0502020204030204" pitchFamily="34" charset="0"/>
              </a:rPr>
              <a:t>However, teachers who experience </a:t>
            </a:r>
            <a:r>
              <a:rPr lang="x-none" sz="1200" b="1" dirty="0">
                <a:solidFill>
                  <a:srgbClr val="000000"/>
                </a:solidFill>
                <a:effectLst/>
                <a:latin typeface="Century Gothic" panose="020B0502020202020204" pitchFamily="34" charset="0"/>
                <a:ea typeface="Calibri" panose="020F0502020204030204" pitchFamily="34" charset="0"/>
              </a:rPr>
              <a:t>occupational stress </a:t>
            </a:r>
            <a:r>
              <a:rPr lang="x-none" sz="1200" dirty="0">
                <a:solidFill>
                  <a:srgbClr val="000000"/>
                </a:solidFill>
                <a:effectLst/>
                <a:latin typeface="Century Gothic" panose="020B0502020202020204" pitchFamily="34" charset="0"/>
                <a:ea typeface="Calibri" panose="020F0502020204030204" pitchFamily="34" charset="0"/>
              </a:rPr>
              <a:t>tend to demonstrate </a:t>
            </a:r>
            <a:endParaRPr lang="en-US" sz="1200" dirty="0">
              <a:solidFill>
                <a:srgbClr val="000000"/>
              </a:solidFill>
              <a:effectLst/>
              <a:latin typeface="Century Gothic" panose="020B0502020202020204" pitchFamily="34" charset="0"/>
              <a:ea typeface="Calibri" panose="020F0502020204030204" pitchFamily="34" charset="0"/>
            </a:endParaRPr>
          </a:p>
          <a:p>
            <a:pPr marL="0" marR="0" lvl="0" indent="0">
              <a:spcBef>
                <a:spcPts val="0"/>
              </a:spcBef>
              <a:spcAft>
                <a:spcPts val="0"/>
              </a:spcAft>
              <a:buClr>
                <a:srgbClr val="0070C0"/>
              </a:buClr>
              <a:buFont typeface="Century Gothic" panose="020B0502020202020204" pitchFamily="34" charset="0"/>
              <a:buNone/>
            </a:pPr>
            <a:r>
              <a:rPr lang="x-none" sz="1200" b="1" dirty="0">
                <a:solidFill>
                  <a:srgbClr val="000000"/>
                </a:solidFill>
                <a:effectLst/>
                <a:latin typeface="Century Gothic" panose="020B0502020202020204" pitchFamily="34" charset="0"/>
                <a:ea typeface="Calibri" panose="020F0502020204030204" pitchFamily="34" charset="0"/>
              </a:rPr>
              <a:t>a lack of emotional support </a:t>
            </a:r>
            <a:r>
              <a:rPr lang="x-none" sz="1200" dirty="0">
                <a:solidFill>
                  <a:srgbClr val="000000"/>
                </a:solidFill>
                <a:effectLst/>
                <a:latin typeface="Century Gothic" panose="020B0502020202020204" pitchFamily="34" charset="0"/>
                <a:ea typeface="Calibri" panose="020F0502020204030204" pitchFamily="34" charset="0"/>
              </a:rPr>
              <a:t>and</a:t>
            </a:r>
            <a:endParaRPr lang="en-US" sz="1200" dirty="0">
              <a:solidFill>
                <a:srgbClr val="000000"/>
              </a:solidFill>
              <a:effectLst/>
              <a:latin typeface="Century Gothic" panose="020B0502020202020204" pitchFamily="34" charset="0"/>
              <a:ea typeface="Calibri" panose="020F0502020204030204" pitchFamily="34" charset="0"/>
            </a:endParaRPr>
          </a:p>
          <a:p>
            <a:pPr marL="0" marR="0" lvl="0" indent="0">
              <a:spcBef>
                <a:spcPts val="0"/>
              </a:spcBef>
              <a:spcAft>
                <a:spcPts val="0"/>
              </a:spcAft>
              <a:buClr>
                <a:srgbClr val="0070C0"/>
              </a:buClr>
              <a:buFont typeface="Century Gothic" panose="020B0502020202020204" pitchFamily="34" charset="0"/>
              <a:buNone/>
            </a:pPr>
            <a:r>
              <a:rPr lang="x-none" sz="1200" dirty="0">
                <a:solidFill>
                  <a:srgbClr val="000000"/>
                </a:solidFill>
                <a:effectLst/>
                <a:latin typeface="Century Gothic" panose="020B0502020202020204" pitchFamily="34" charset="0"/>
                <a:ea typeface="Calibri" panose="020F0502020204030204" pitchFamily="34" charset="0"/>
              </a:rPr>
              <a:t> </a:t>
            </a:r>
            <a:r>
              <a:rPr lang="x-none" sz="1200" b="1" dirty="0">
                <a:solidFill>
                  <a:srgbClr val="000000"/>
                </a:solidFill>
                <a:effectLst/>
                <a:latin typeface="Century Gothic" panose="020B0502020202020204" pitchFamily="34" charset="0"/>
                <a:ea typeface="Calibri" panose="020F0502020204030204" pitchFamily="34" charset="0"/>
              </a:rPr>
              <a:t>negative interactions with students</a:t>
            </a:r>
            <a:r>
              <a:rPr lang="x-none" sz="1200" dirty="0">
                <a:solidFill>
                  <a:srgbClr val="000000"/>
                </a:solidFill>
                <a:effectLst/>
                <a:latin typeface="Century Gothic" panose="020B0502020202020204" pitchFamily="34" charset="0"/>
                <a:ea typeface="Calibri" panose="020F0502020204030204" pitchFamily="34" charset="0"/>
              </a:rPr>
              <a:t>, producing additional stress for at-risk students (Hamre, &amp; Pianta, 2005; Oberle &amp; Schonert Reichl, 2016). </a:t>
            </a:r>
            <a:endParaRPr lang="en-US" sz="1200" dirty="0">
              <a:solidFill>
                <a:srgbClr val="000000"/>
              </a:solidFill>
              <a:effectLst/>
              <a:latin typeface="Century Gothic" panose="020B0502020202020204" pitchFamily="34" charset="0"/>
              <a:ea typeface="Calibri" panose="020F0502020204030204" pitchFamily="34" charset="0"/>
            </a:endParaRPr>
          </a:p>
          <a:p>
            <a:pPr marL="0" marR="0" lvl="0" indent="0">
              <a:spcBef>
                <a:spcPts val="0"/>
              </a:spcBef>
              <a:spcAft>
                <a:spcPts val="0"/>
              </a:spcAft>
              <a:buClr>
                <a:srgbClr val="0070C0"/>
              </a:buClr>
              <a:buFont typeface="Century Gothic" panose="020B0502020202020204" pitchFamily="34" charset="0"/>
              <a:buNone/>
            </a:pPr>
            <a:r>
              <a:rPr lang="en-US" sz="1200" dirty="0">
                <a:solidFill>
                  <a:srgbClr val="000000"/>
                </a:solidFill>
                <a:effectLst/>
                <a:latin typeface="Century Gothic" panose="020B0502020202020204" pitchFamily="34" charset="0"/>
                <a:ea typeface="Calibri" panose="020F0502020204030204" pitchFamily="34" charset="0"/>
              </a:rPr>
              <a:t>Hard to start co-regulating with students </a:t>
            </a:r>
            <a:endParaRPr lang="en-US" sz="16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5</a:t>
            </a:fld>
            <a:endParaRPr lang="en-US"/>
          </a:p>
        </p:txBody>
      </p:sp>
    </p:spTree>
    <p:extLst>
      <p:ext uri="{BB962C8B-B14F-4D97-AF65-F5344CB8AC3E}">
        <p14:creationId xmlns:p14="http://schemas.microsoft.com/office/powerpoint/2010/main" val="285201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i="1" dirty="0">
                <a:solidFill>
                  <a:srgbClr val="000000"/>
                </a:solidFill>
                <a:effectLst/>
                <a:latin typeface="Century Gothic" panose="020B0502020202020204" pitchFamily="34" charset="0"/>
                <a:ea typeface="Calibri" panose="020F0502020204030204" pitchFamily="34" charset="0"/>
              </a:rPr>
              <a:t>Stress in the Workplace  </a:t>
            </a:r>
            <a:r>
              <a:rPr lang="en-US" sz="1200" i="1" dirty="0">
                <a:solidFill>
                  <a:srgbClr val="000000"/>
                </a:solidFill>
                <a:effectLst/>
                <a:latin typeface="Century Gothic" panose="020B0502020202020204" pitchFamily="34" charset="0"/>
                <a:ea typeface="Calibri" panose="020F0502020204030204" pitchFamily="34" charset="0"/>
              </a:rPr>
              <a:t>www, stress.org (The American Institute of Stress)</a:t>
            </a:r>
            <a:endParaRPr lang="en-US" sz="12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Clr>
                <a:srgbClr val="0070C0"/>
              </a:buClr>
              <a:buFont typeface="Century Gothic" panose="020B0502020202020204" pitchFamily="34" charset="0"/>
              <a:buChar char="▲"/>
              <a:tabLst>
                <a:tab pos="457200" algn="l"/>
              </a:tabLst>
            </a:pPr>
            <a:r>
              <a:rPr lang="en-US" sz="1200" dirty="0">
                <a:solidFill>
                  <a:srgbClr val="000000"/>
                </a:solidFill>
                <a:effectLst/>
                <a:latin typeface="Century Gothic" panose="020B0502020202020204" pitchFamily="34" charset="0"/>
                <a:ea typeface="Calibri" panose="020F0502020204030204" pitchFamily="34" charset="0"/>
              </a:rPr>
              <a:t>Highly personalized phenomenon </a:t>
            </a:r>
            <a:endParaRPr lang="en-US" sz="12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Clr>
                <a:srgbClr val="0070C0"/>
              </a:buClr>
              <a:buFont typeface="Century Gothic" panose="020B0502020202020204" pitchFamily="34" charset="0"/>
              <a:buChar char="▲"/>
              <a:tabLst>
                <a:tab pos="457200" algn="l"/>
              </a:tabLst>
            </a:pPr>
            <a:r>
              <a:rPr lang="en-US" sz="1200" dirty="0">
                <a:solidFill>
                  <a:srgbClr val="000000"/>
                </a:solidFill>
                <a:effectLst/>
                <a:latin typeface="Century Gothic" panose="020B0502020202020204" pitchFamily="34" charset="0"/>
                <a:ea typeface="Calibri" panose="020F0502020204030204" pitchFamily="34" charset="0"/>
              </a:rPr>
              <a:t>Severity of job stress depends on the magnitude of the demands that are being made and the individual’s sense of control or decision-making latitude he or she has in dealing with them</a:t>
            </a:r>
            <a:endParaRPr lang="en-US" sz="12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Clr>
                <a:srgbClr val="0070C0"/>
              </a:buClr>
              <a:buFont typeface="Century Gothic" panose="020B0502020202020204" pitchFamily="34" charset="0"/>
              <a:buChar char="▲"/>
              <a:tabLst>
                <a:tab pos="457200" algn="l"/>
              </a:tabLst>
            </a:pPr>
            <a:r>
              <a:rPr lang="en-US" sz="1200" dirty="0">
                <a:solidFill>
                  <a:srgbClr val="000000"/>
                </a:solidFill>
                <a:effectLst/>
                <a:latin typeface="Century Gothic" panose="020B0502020202020204" pitchFamily="34" charset="0"/>
                <a:ea typeface="Calibri" panose="020F0502020204030204" pitchFamily="34" charset="0"/>
              </a:rPr>
              <a:t>Scientific studies based on this model confirm that workers who perceive they are subjected to high demands but have little control are at increased risk for negative health implications</a:t>
            </a:r>
            <a:endParaRPr lang="en-US" sz="1200" dirty="0">
              <a:effectLst/>
              <a:latin typeface="Century Gothic" panose="020B0502020202020204" pitchFamily="34" charset="0"/>
              <a:ea typeface="Calibri" panose="020F0502020204030204" pitchFamily="34" charset="0"/>
            </a:endParaRPr>
          </a:p>
          <a:p>
            <a:pPr marL="0" marR="0">
              <a:spcBef>
                <a:spcPts val="0"/>
              </a:spcBef>
              <a:spcAft>
                <a:spcPts val="0"/>
              </a:spcAft>
            </a:pPr>
            <a:r>
              <a:rPr lang="en-US" sz="1200" b="1" i="1" dirty="0">
                <a:solidFill>
                  <a:srgbClr val="000000"/>
                </a:solidFill>
                <a:effectLst/>
                <a:latin typeface="Century Gothic" panose="020B0502020202020204" pitchFamily="34" charset="0"/>
                <a:ea typeface="Calibri" panose="020F0502020204030204" pitchFamily="34" charset="0"/>
              </a:rPr>
              <a:t>Stress in the Workplace  </a:t>
            </a:r>
            <a:r>
              <a:rPr lang="en-US" sz="1200" i="1" dirty="0">
                <a:solidFill>
                  <a:srgbClr val="000000"/>
                </a:solidFill>
                <a:effectLst/>
                <a:latin typeface="Century Gothic" panose="020B0502020202020204" pitchFamily="34" charset="0"/>
                <a:ea typeface="Calibri" panose="020F0502020204030204" pitchFamily="34" charset="0"/>
              </a:rPr>
              <a:t>www, stress.org (The American Institute of Stress)</a:t>
            </a:r>
            <a:endParaRPr lang="en-US" sz="12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Clr>
                <a:srgbClr val="0070C0"/>
              </a:buClr>
              <a:buFont typeface="Century Gothic" panose="020B0502020202020204" pitchFamily="34" charset="0"/>
              <a:buChar char="▲"/>
              <a:tabLst>
                <a:tab pos="457200" algn="l"/>
              </a:tabLst>
            </a:pPr>
            <a:r>
              <a:rPr lang="en-US" sz="1200" dirty="0">
                <a:solidFill>
                  <a:srgbClr val="000000"/>
                </a:solidFill>
                <a:effectLst/>
                <a:latin typeface="Century Gothic" panose="020B0502020202020204" pitchFamily="34" charset="0"/>
                <a:ea typeface="Calibri" panose="020F0502020204030204" pitchFamily="34" charset="0"/>
              </a:rPr>
              <a:t>Highly personalized phenomenon </a:t>
            </a:r>
            <a:endParaRPr lang="en-US" sz="12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Clr>
                <a:srgbClr val="0070C0"/>
              </a:buClr>
              <a:buFont typeface="Century Gothic" panose="020B0502020202020204" pitchFamily="34" charset="0"/>
              <a:buChar char="▲"/>
              <a:tabLst>
                <a:tab pos="457200" algn="l"/>
              </a:tabLst>
            </a:pPr>
            <a:r>
              <a:rPr lang="en-US" sz="1200" dirty="0">
                <a:solidFill>
                  <a:srgbClr val="000000"/>
                </a:solidFill>
                <a:effectLst/>
                <a:latin typeface="Century Gothic" panose="020B0502020202020204" pitchFamily="34" charset="0"/>
                <a:ea typeface="Calibri" panose="020F0502020204030204" pitchFamily="34" charset="0"/>
              </a:rPr>
              <a:t>Severity of job stress depends on the magnitude of the demands that are being made and the individual’s sense of control or decision-making latitude he or she has in dealing with them</a:t>
            </a:r>
            <a:endParaRPr lang="en-US" sz="12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Clr>
                <a:srgbClr val="0070C0"/>
              </a:buClr>
              <a:buFont typeface="Century Gothic" panose="020B0502020202020204" pitchFamily="34" charset="0"/>
              <a:buChar char="▲"/>
              <a:tabLst>
                <a:tab pos="457200" algn="l"/>
              </a:tabLst>
            </a:pPr>
            <a:r>
              <a:rPr lang="en-US" sz="1200" dirty="0">
                <a:solidFill>
                  <a:srgbClr val="000000"/>
                </a:solidFill>
                <a:effectLst/>
                <a:latin typeface="Century Gothic" panose="020B0502020202020204" pitchFamily="34" charset="0"/>
                <a:ea typeface="Calibri" panose="020F0502020204030204" pitchFamily="34" charset="0"/>
              </a:rPr>
              <a:t>Scientific studies based on this model confirm that workers who perceive they are subjected to high demands but have little control are at increased risk for negative health implications</a:t>
            </a:r>
            <a:endParaRPr lang="en-US" sz="1200" dirty="0">
              <a:effectLst/>
              <a:latin typeface="Century Gothic" panose="020B0502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6</a:t>
            </a:fld>
            <a:endParaRPr lang="en-US"/>
          </a:p>
        </p:txBody>
      </p:sp>
    </p:spTree>
    <p:extLst>
      <p:ext uri="{BB962C8B-B14F-4D97-AF65-F5344CB8AC3E}">
        <p14:creationId xmlns:p14="http://schemas.microsoft.com/office/powerpoint/2010/main" val="418256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24C305-855B-49F1-8D80-F00D8584C263}" type="slidenum">
              <a:rPr lang="en-US" smtClean="0"/>
              <a:t>7</a:t>
            </a:fld>
            <a:endParaRPr lang="en-US"/>
          </a:p>
        </p:txBody>
      </p:sp>
    </p:spTree>
    <p:extLst>
      <p:ext uri="{BB962C8B-B14F-4D97-AF65-F5344CB8AC3E}">
        <p14:creationId xmlns:p14="http://schemas.microsoft.com/office/powerpoint/2010/main" val="249229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9192D"/>
                </a:solidFill>
                <a:effectLst/>
                <a:latin typeface="Century Gothic" panose="020B0502020202020204" pitchFamily="34" charset="0"/>
              </a:rPr>
              <a:t>Center for Healthy Minds follows a scientific model of wellbeing following decades of research and centuries of wisdom oriented  towards the simple idea that wellness is a skill, somethings we can train, practice and get better with…</a:t>
            </a: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a set of skills that can be learned and cultivated over time, just like learning to play a musical instrument or riding a bike.</a:t>
            </a:r>
            <a:endParaRPr lang="en-US" sz="1200" b="0" i="0" dirty="0">
              <a:solidFill>
                <a:srgbClr val="09192D"/>
              </a:solidFill>
              <a:effectLst/>
              <a:latin typeface="Century Gothic" panose="020B0502020202020204" pitchFamily="34" charset="0"/>
            </a:endParaRPr>
          </a:p>
          <a:p>
            <a:pPr algn="l"/>
            <a:r>
              <a:rPr lang="en-US" sz="1200" b="0" i="0" dirty="0">
                <a:solidFill>
                  <a:srgbClr val="09192D"/>
                </a:solidFill>
                <a:effectLst/>
                <a:latin typeface="Century Gothic" panose="020B0502020202020204" pitchFamily="34" charset="0"/>
              </a:rPr>
              <a:t>Train our minds and rewire our brains</a:t>
            </a:r>
          </a:p>
          <a:p>
            <a:pPr algn="l"/>
            <a:endParaRPr lang="en-US" sz="1200" b="0" i="0" dirty="0">
              <a:solidFill>
                <a:srgbClr val="09192D"/>
              </a:solidFill>
              <a:effectLst/>
              <a:latin typeface="Century Gothic" panose="020B0502020202020204" pitchFamily="34" charset="0"/>
            </a:endParaRPr>
          </a:p>
          <a:p>
            <a:pPr algn="l"/>
            <a:r>
              <a:rPr lang="en-US" sz="1200" b="1" i="0" dirty="0">
                <a:solidFill>
                  <a:srgbClr val="09192D"/>
                </a:solidFill>
                <a:effectLst/>
                <a:latin typeface="Century Gothic" panose="020B0502020202020204" pitchFamily="34" charset="0"/>
              </a:rPr>
              <a:t>Four Pillars of a Healthy Minds</a:t>
            </a:r>
          </a:p>
          <a:p>
            <a:pPr algn="l"/>
            <a:r>
              <a:rPr lang="en-US" sz="1200" b="0" i="0" dirty="0">
                <a:solidFill>
                  <a:srgbClr val="09192D"/>
                </a:solidFill>
                <a:effectLst/>
                <a:latin typeface="Century Gothic" panose="020B0502020202020204" pitchFamily="34" charset="0"/>
              </a:rPr>
              <a:t>The Center for Healthy Minds has created a new scientific framework for understanding how human flourishing can be nurtured consisting of four pillars of well-being: awareness, connection, insight, and purpose. Research shows that each of these four pillars are related to specific networks in the brain and can be strengthened through meditation and other forms of mental training</a:t>
            </a:r>
          </a:p>
          <a:p>
            <a:pPr algn="l"/>
            <a:endParaRPr lang="en-US" sz="1200" b="0" i="0" dirty="0">
              <a:solidFill>
                <a:srgbClr val="09192D"/>
              </a:solidFill>
              <a:effectLst/>
              <a:latin typeface="Century Gothic" panose="020B0502020202020204" pitchFamily="34" charset="0"/>
              <a:ea typeface="Calibri" panose="020F0502020204030204" pitchFamily="34" charset="0"/>
              <a:cs typeface="Arial" panose="020B0604020202020204" pitchFamily="34" charset="0"/>
            </a:endParaRPr>
          </a:p>
          <a:p>
            <a:pPr algn="l"/>
            <a:r>
              <a:rPr lang="en-US" sz="1200" b="1" i="0" dirty="0">
                <a:solidFill>
                  <a:srgbClr val="09192D"/>
                </a:solidFill>
                <a:effectLst/>
                <a:latin typeface="Century Gothic" panose="020B0502020202020204" pitchFamily="34" charset="0"/>
                <a:ea typeface="Calibri" panose="020F0502020204030204" pitchFamily="34" charset="0"/>
                <a:cs typeface="Arial" panose="020B0604020202020204" pitchFamily="34" charset="0"/>
              </a:rPr>
              <a:t>Healthy Minds Free APP</a:t>
            </a:r>
          </a:p>
          <a:p>
            <a:pPr algn="l"/>
            <a:r>
              <a:rPr lang="en-US" sz="1200" dirty="0">
                <a:solidFill>
                  <a:srgbClr val="09192D"/>
                </a:solidFill>
                <a:effectLst/>
                <a:latin typeface="Century Gothic" panose="020B0502020202020204" pitchFamily="34" charset="0"/>
                <a:ea typeface="Calibri" panose="020F0502020204030204" pitchFamily="34" charset="0"/>
                <a:cs typeface="Arial" panose="020B0604020202020204" pitchFamily="34" charset="0"/>
              </a:rPr>
              <a:t>uses neuroscience, contemplative traditions, and skill-based learning methods to help you develop the skills for a healthy mind</a:t>
            </a:r>
            <a:endParaRPr lang="en-US" sz="1200" b="1" dirty="0">
              <a:solidFill>
                <a:srgbClr val="09192D"/>
              </a:solidFill>
              <a:effectLst/>
              <a:latin typeface="Century Gothic" panose="020B0502020202020204" pitchFamily="34" charset="0"/>
              <a:ea typeface="Calibri" panose="020F0502020204030204" pitchFamily="34" charset="0"/>
              <a:cs typeface="Arial" panose="020B0604020202020204" pitchFamily="34" charset="0"/>
            </a:endParaRPr>
          </a:p>
          <a:p>
            <a:pPr marL="0" marR="0" algn="l">
              <a:spcBef>
                <a:spcPts val="0"/>
              </a:spcBef>
              <a:spcAft>
                <a:spcPts val="0"/>
              </a:spcAft>
            </a:pPr>
            <a:r>
              <a:rPr lang="en-US" sz="1200" dirty="0">
                <a:solidFill>
                  <a:srgbClr val="09192D"/>
                </a:solidFill>
                <a:effectLst/>
                <a:latin typeface="Century Gothic" panose="020B0502020202020204" pitchFamily="34" charset="0"/>
                <a:ea typeface="Calibri" panose="020F0502020204030204" pitchFamily="34" charset="0"/>
                <a:cs typeface="Arial" panose="020B0604020202020204" pitchFamily="34" charset="0"/>
              </a:rPr>
              <a:t>Translate the neuroscience of wellbeing into practical tools that we can apply in everyday life</a:t>
            </a:r>
          </a:p>
          <a:p>
            <a:pPr marL="0" marR="0" algn="l">
              <a:spcBef>
                <a:spcPts val="0"/>
              </a:spcBef>
              <a:spcAft>
                <a:spcPts val="0"/>
              </a:spcAft>
            </a:pPr>
            <a:endParaRPr lang="en-US" sz="1200" dirty="0">
              <a:solidFill>
                <a:srgbClr val="09192D"/>
              </a:solidFill>
              <a:effectLst/>
              <a:latin typeface="Century Gothic" panose="020B0502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b="1" dirty="0">
                <a:solidFill>
                  <a:srgbClr val="F2663A"/>
                </a:solidFill>
                <a:effectLst/>
                <a:latin typeface="Century Gothic" panose="020B0502020202020204" pitchFamily="34" charset="0"/>
                <a:ea typeface="Calibri" panose="020F0502020204030204" pitchFamily="34" charset="0"/>
                <a:cs typeface="Arial" panose="020B0604020202020204" pitchFamily="34" charset="0"/>
              </a:rPr>
              <a:t>Henri/Awareness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In short, awareness is being fully connected to our present experience.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entury Gothic" panose="020B0502020202020204" pitchFamily="34" charset="0"/>
                <a:ea typeface="Calibri" panose="020F0502020204030204" pitchFamily="34" charset="0"/>
              </a:rPr>
              <a:t>Awareness is the experience of being fully present and attuned to what is happening in the moment.  </a:t>
            </a:r>
          </a:p>
          <a:p>
            <a:pPr marL="0" marR="0">
              <a:spcBef>
                <a:spcPts val="0"/>
              </a:spcBef>
              <a:spcAft>
                <a:spcPts val="0"/>
              </a:spcAft>
            </a:pPr>
            <a:r>
              <a:rPr lang="en-US" sz="1200" dirty="0">
                <a:effectLst/>
                <a:latin typeface="Century Gothic" panose="020B0502020202020204" pitchFamily="34" charset="0"/>
                <a:ea typeface="Calibri" panose="020F0502020204030204" pitchFamily="34" charset="0"/>
              </a:rPr>
              <a:t>As opposed to being distracted or absorbed in an activity. </a:t>
            </a:r>
          </a:p>
          <a:p>
            <a:pPr marL="0" marR="0">
              <a:spcBef>
                <a:spcPts val="0"/>
              </a:spcBef>
              <a:spcAft>
                <a:spcPts val="0"/>
              </a:spcAft>
            </a:pPr>
            <a:r>
              <a:rPr lang="en-US" sz="1200" i="1" dirty="0">
                <a:effectLst/>
                <a:latin typeface="Century Gothic" panose="020B0502020202020204" pitchFamily="34" charset="0"/>
                <a:ea typeface="Calibri" panose="020F0502020204030204" pitchFamily="34" charset="0"/>
              </a:rPr>
              <a:t>Mindfulness</a:t>
            </a:r>
            <a:r>
              <a:rPr lang="en-US" sz="1200" dirty="0">
                <a:effectLst/>
                <a:latin typeface="Century Gothic" panose="020B0502020202020204" pitchFamily="34" charset="0"/>
                <a:ea typeface="Calibri" panose="020F0502020204030204" pitchFamily="34" charset="0"/>
              </a:rPr>
              <a:t> is the heighten state of awareness of what is going on in one’s environment, mind and body.  </a:t>
            </a:r>
          </a:p>
          <a:p>
            <a:pPr marL="0" marR="0">
              <a:spcBef>
                <a:spcPts val="0"/>
              </a:spcBef>
              <a:spcAft>
                <a:spcPts val="0"/>
              </a:spcAft>
            </a:pPr>
            <a:r>
              <a:rPr lang="en-US" sz="1200" i="1" dirty="0">
                <a:effectLst/>
                <a:latin typeface="Century Gothic" panose="020B0502020202020204" pitchFamily="34" charset="0"/>
                <a:ea typeface="Calibri" panose="020F0502020204030204" pitchFamily="34" charset="0"/>
              </a:rPr>
              <a:t>Attention</a:t>
            </a:r>
            <a:r>
              <a:rPr lang="en-US" sz="1200" dirty="0">
                <a:effectLst/>
                <a:latin typeface="Century Gothic" panose="020B0502020202020204" pitchFamily="34" charset="0"/>
                <a:ea typeface="Calibri" panose="020F0502020204030204" pitchFamily="34" charset="0"/>
              </a:rPr>
              <a:t> and </a:t>
            </a:r>
            <a:r>
              <a:rPr lang="en-US" sz="1200" i="1" dirty="0">
                <a:effectLst/>
                <a:latin typeface="Century Gothic" panose="020B0502020202020204" pitchFamily="34" charset="0"/>
                <a:ea typeface="Calibri" panose="020F0502020204030204" pitchFamily="34" charset="0"/>
              </a:rPr>
              <a:t>Self-Awareness</a:t>
            </a:r>
            <a:r>
              <a:rPr lang="en-US" sz="1200" dirty="0">
                <a:effectLst/>
                <a:latin typeface="Century Gothic" panose="020B0502020202020204" pitchFamily="34" charset="0"/>
                <a:ea typeface="Calibri" panose="020F0502020204030204" pitchFamily="34" charset="0"/>
              </a:rPr>
              <a:t> supports us with noticing emotional triggers and self-regulation.</a:t>
            </a:r>
          </a:p>
          <a:p>
            <a:pPr marL="0" marR="0">
              <a:spcBef>
                <a:spcPts val="0"/>
              </a:spcBef>
              <a:spcAft>
                <a:spcPts val="0"/>
              </a:spcAft>
            </a:pPr>
            <a:r>
              <a:rPr lang="en-US" sz="1200" b="1" dirty="0">
                <a:solidFill>
                  <a:srgbClr val="F2663A"/>
                </a:solidFill>
                <a:effectLst/>
                <a:latin typeface="Century Gothic" panose="020B0502020202020204" pitchFamily="34" charset="0"/>
                <a:ea typeface="Calibri" panose="020F0502020204030204" pitchFamily="34" charset="0"/>
                <a:cs typeface="Arial" panose="020B0604020202020204" pitchFamily="34" charset="0"/>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Century Gothic" panose="020B0502020202020204" pitchFamily="34" charset="0"/>
                <a:ea typeface="Calibri" panose="020F0502020204030204" pitchFamily="34" charset="0"/>
                <a:cs typeface="Arial" panose="020B0604020202020204" pitchFamily="34" charset="0"/>
              </a:rPr>
              <a:t>Cristy/</a:t>
            </a:r>
            <a:r>
              <a:rPr lang="en-US" sz="1200" b="1" dirty="0">
                <a:solidFill>
                  <a:srgbClr val="F2663A"/>
                </a:solidFill>
                <a:effectLst/>
                <a:latin typeface="Century Gothic" panose="020B0502020202020204" pitchFamily="34" charset="0"/>
                <a:ea typeface="Calibri" panose="020F0502020204030204" pitchFamily="34" charset="0"/>
                <a:cs typeface="Arial" panose="020B0604020202020204" pitchFamily="34" charset="0"/>
              </a:rPr>
              <a:t>Connection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Connections is about widening the circle of healthy, connected relationships.  </a:t>
            </a:r>
          </a:p>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The quality of our relationships impact the quality of our work. </a:t>
            </a:r>
          </a:p>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Calibri" panose="020F0502020204030204" pitchFamily="34" charset="0"/>
              </a:rPr>
              <a:t>Awareness of healthy relationships with people we care about and with people we may not even like or know, </a:t>
            </a:r>
          </a:p>
          <a:p>
            <a:pPr marL="0" marR="0">
              <a:spcBef>
                <a:spcPts val="0"/>
              </a:spcBef>
              <a:spcAft>
                <a:spcPts val="0"/>
              </a:spcAft>
            </a:pPr>
            <a:r>
              <a:rPr lang="en-US" sz="1200" i="1" dirty="0">
                <a:effectLst/>
                <a:latin typeface="Century Gothic" panose="020B0502020202020204" pitchFamily="34" charset="0"/>
                <a:ea typeface="Calibri" panose="020F0502020204030204" pitchFamily="34" charset="0"/>
                <a:cs typeface="Calibri" panose="020F0502020204030204" pitchFamily="34" charset="0"/>
              </a:rPr>
              <a:t>Appreciation, Compassion </a:t>
            </a:r>
            <a:r>
              <a:rPr lang="en-US" sz="1200" dirty="0">
                <a:effectLst/>
                <a:latin typeface="Century Gothic" panose="020B0502020202020204" pitchFamily="34" charset="0"/>
                <a:ea typeface="Calibri" panose="020F0502020204030204" pitchFamily="34" charset="0"/>
                <a:cs typeface="Calibri" panose="020F0502020204030204" pitchFamily="34" charset="0"/>
              </a:rPr>
              <a:t>and </a:t>
            </a:r>
            <a:r>
              <a:rPr lang="en-US" sz="1200" i="1" dirty="0">
                <a:effectLst/>
                <a:latin typeface="Century Gothic" panose="020B0502020202020204" pitchFamily="34" charset="0"/>
                <a:ea typeface="Calibri" panose="020F0502020204030204" pitchFamily="34" charset="0"/>
                <a:cs typeface="Calibri" panose="020F0502020204030204" pitchFamily="34" charset="0"/>
              </a:rPr>
              <a:t>Authentic Communication </a:t>
            </a:r>
            <a:r>
              <a:rPr lang="en-US" sz="1200" dirty="0">
                <a:effectLst/>
                <a:latin typeface="Century Gothic" panose="020B0502020202020204" pitchFamily="34" charset="0"/>
                <a:ea typeface="Calibri" panose="020F0502020204030204" pitchFamily="34" charset="0"/>
                <a:cs typeface="Calibri" panose="020F0502020204030204" pitchFamily="34" charset="0"/>
              </a:rPr>
              <a:t>are qualities and skill sets required for healthy connections.</a:t>
            </a: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Henri:</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solidFill>
                  <a:srgbClr val="F2663A"/>
                </a:solidFill>
                <a:effectLst/>
                <a:latin typeface="Century Gothic" panose="020B0502020202020204" pitchFamily="34" charset="0"/>
                <a:ea typeface="Calibri" panose="020F0502020204030204" pitchFamily="34" charset="0"/>
                <a:cs typeface="Arial" panose="020B0604020202020204" pitchFamily="34" charset="0"/>
              </a:rPr>
              <a:t>Insight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Insight is having a deep understanding of how our minds work. </a:t>
            </a: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This applies to our thoughts and emotions, and how our beliefs and expectations shape our experience. </a:t>
            </a: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Insight promotes enduring well-being by increasing resilience and prompting transformative realizations about the nature of the mind, relationships, and experience.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dirty="0">
                <a:effectLst/>
                <a:latin typeface="Century Gothic" panose="020B0502020202020204" pitchFamily="34" charset="0"/>
                <a:ea typeface="Calibri" panose="020F0502020204030204" pitchFamily="34" charset="0"/>
                <a:cs typeface="Times New Roman" panose="02020603050405020304" pitchFamily="18" charset="0"/>
              </a:rPr>
              <a:t>Cristy: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solidFill>
                  <a:srgbClr val="F2663A"/>
                </a:solidFill>
                <a:effectLst/>
                <a:latin typeface="Century Gothic" panose="020B0502020202020204" pitchFamily="34" charset="0"/>
                <a:ea typeface="Calibri" panose="020F0502020204030204" pitchFamily="34" charset="0"/>
                <a:cs typeface="Arial" panose="020B0604020202020204" pitchFamily="34" charset="0"/>
              </a:rPr>
              <a:t>Purpose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Purpose is what motivates, inspires and drives us in life. </a:t>
            </a: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Cultivating a deep sense of purpose and meaning in life has been shown to have far reaching benefits, including to our physical and mental well-being.</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“Think about what gives your life meaning. Do what makes you happy or makes you fulfilled, and make sure to save time for it. It may help you to start your day thinking about your purpose in life, or thinking about what gives your life meaning when trying to refocus after a stressful or unpleasant experience</a:t>
            </a:r>
            <a:r>
              <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a:t>
            </a:r>
          </a:p>
          <a:p>
            <a:pPr marL="0" marR="0">
              <a:spcBef>
                <a:spcPts val="0"/>
              </a:spcBef>
              <a:spcAft>
                <a:spcPts val="0"/>
              </a:spcAft>
            </a:pPr>
            <a:endPar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endParaRPr lang="en-US" sz="1200" dirty="0">
              <a:solidFill>
                <a:srgbClr val="09192D"/>
              </a:solidFill>
              <a:effectLst/>
              <a:latin typeface="Century Gothic" panose="020B0502020202020204" pitchFamily="34" charset="0"/>
              <a:ea typeface="Calibri" panose="020F0502020204030204" pitchFamily="34" charset="0"/>
              <a:cs typeface="Arial" panose="020B0604020202020204" pitchFamily="34" charset="0"/>
            </a:endParaRPr>
          </a:p>
          <a:p>
            <a:pPr marL="0" marR="0" algn="l">
              <a:spcBef>
                <a:spcPts val="0"/>
              </a:spcBef>
              <a:spcAft>
                <a:spcPts val="0"/>
              </a:spcAft>
            </a:pPr>
            <a:endParaRPr lang="en-US" sz="1200" dirty="0">
              <a:effectLst/>
              <a:latin typeface="Century Gothic" panose="020B0502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8</a:t>
            </a:fld>
            <a:endParaRPr lang="en-US"/>
          </a:p>
        </p:txBody>
      </p:sp>
    </p:spTree>
    <p:extLst>
      <p:ext uri="{BB962C8B-B14F-4D97-AF65-F5344CB8AC3E}">
        <p14:creationId xmlns:p14="http://schemas.microsoft.com/office/powerpoint/2010/main" val="226633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The Center has partners with </a:t>
            </a:r>
            <a:r>
              <a:rPr lang="en-US" sz="12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Madison Wisconsin Metropolitan School District </a:t>
            </a: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Working with them to promote well-being these challenging times</a:t>
            </a: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“Mindfulness and the space it provides allowed us to think differently about our words, practices and then put our practices into actions”</a:t>
            </a: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“We get emotional and wrapped up in everything going on; there can be challenging conversations and </a:t>
            </a:r>
            <a:r>
              <a:rPr lang="en-US" sz="1200" dirty="0" err="1">
                <a:solidFill>
                  <a:srgbClr val="000000"/>
                </a:solidFill>
                <a:effectLst/>
                <a:latin typeface="Century Gothic" panose="020B0502020202020204" pitchFamily="34" charset="0"/>
                <a:ea typeface="Calibri" panose="020F0502020204030204" pitchFamily="34" charset="0"/>
                <a:cs typeface="Arial" panose="020B0604020202020204" pitchFamily="34" charset="0"/>
              </a:rPr>
              <a:t>emboding</a:t>
            </a: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these qualities of taking a moment before responding to check-in with myself has been supportive”</a:t>
            </a: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“I now mindful before I enter into Courageous Conversations; have to enter from a healthy or positive place will probably help to move the work forward”</a:t>
            </a: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“Mindfulness has blended perfectly with sharing space in restorative circles”</a:t>
            </a: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“Having the ability to </a:t>
            </a:r>
            <a:r>
              <a:rPr lang="en-US" sz="1200" dirty="0" err="1">
                <a:solidFill>
                  <a:srgbClr val="000000"/>
                </a:solidFill>
                <a:effectLst/>
                <a:latin typeface="Century Gothic" panose="020B0502020202020204" pitchFamily="34" charset="0"/>
                <a:ea typeface="Calibri" panose="020F0502020204030204" pitchFamily="34" charset="0"/>
                <a:cs typeface="Arial" panose="020B0604020202020204" pitchFamily="34" charset="0"/>
              </a:rPr>
              <a:t>reffelct</a:t>
            </a: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on our own implicit bias is greatly lifted up by </a:t>
            </a:r>
            <a:r>
              <a:rPr lang="en-US" sz="1200" dirty="0" err="1">
                <a:solidFill>
                  <a:srgbClr val="000000"/>
                </a:solidFill>
                <a:effectLst/>
                <a:latin typeface="Century Gothic" panose="020B0502020202020204" pitchFamily="34" charset="0"/>
                <a:ea typeface="Calibri" panose="020F0502020204030204" pitchFamily="34" charset="0"/>
                <a:cs typeface="Arial" panose="020B0604020202020204" pitchFamily="34" charset="0"/>
              </a:rPr>
              <a:t>minfulness</a:t>
            </a: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practices – pausing-breathing-grounding”</a:t>
            </a: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“Awareness Pillar made me aware of what we don’t know.</a:t>
            </a:r>
          </a:p>
          <a:p>
            <a:pPr marL="0" marR="0">
              <a:spcBef>
                <a:spcPts val="0"/>
              </a:spcBef>
              <a:spcAft>
                <a:spcPts val="0"/>
              </a:spcAft>
            </a:pPr>
            <a:endPar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endParaRPr lang="en-US" sz="1200" dirty="0">
              <a:solidFill>
                <a:srgbClr val="09192D"/>
              </a:solidFill>
              <a:effectLst/>
              <a:latin typeface="Century Gothic" panose="020B0502020202020204" pitchFamily="34" charset="0"/>
              <a:ea typeface="Calibri" panose="020F0502020204030204" pitchFamily="34" charset="0"/>
              <a:cs typeface="Arial" panose="020B0604020202020204" pitchFamily="34" charset="0"/>
            </a:endParaRPr>
          </a:p>
          <a:p>
            <a:pPr marL="0" marR="0" algn="l">
              <a:spcBef>
                <a:spcPts val="0"/>
              </a:spcBef>
              <a:spcAft>
                <a:spcPts val="0"/>
              </a:spcAft>
            </a:pPr>
            <a:endParaRPr lang="en-US" sz="1200" dirty="0">
              <a:effectLst/>
              <a:latin typeface="Century Gothic" panose="020B0502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9</a:t>
            </a:fld>
            <a:endParaRPr lang="en-US"/>
          </a:p>
        </p:txBody>
      </p:sp>
    </p:spTree>
    <p:extLst>
      <p:ext uri="{BB962C8B-B14F-4D97-AF65-F5344CB8AC3E}">
        <p14:creationId xmlns:p14="http://schemas.microsoft.com/office/powerpoint/2010/main" val="301184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650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821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166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639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143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934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685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595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677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313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380152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11/4/2020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269248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youtube.com/watch?v=pSFFWT7JbF4&amp;feature=youtu.be&amp;t=901"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C050D4-A07B-4AC4-A6FF-F24243ABE34A}"/>
              </a:ext>
            </a:extLst>
          </p:cNvPr>
          <p:cNvPicPr>
            <a:picLocks noChangeAspect="1"/>
          </p:cNvPicPr>
          <p:nvPr/>
        </p:nvPicPr>
        <p:blipFill>
          <a:blip r:embed="rId3"/>
          <a:stretch>
            <a:fillRect/>
          </a:stretch>
        </p:blipFill>
        <p:spPr>
          <a:xfrm>
            <a:off x="5826240" y="-4970"/>
            <a:ext cx="6448964" cy="6858000"/>
          </a:xfrm>
          <a:prstGeom prst="rect">
            <a:avLst/>
          </a:prstGeom>
        </p:spPr>
      </p:pic>
      <p:sp>
        <p:nvSpPr>
          <p:cNvPr id="12" name="TextBox 11">
            <a:extLst>
              <a:ext uri="{FF2B5EF4-FFF2-40B4-BE49-F238E27FC236}">
                <a16:creationId xmlns:a16="http://schemas.microsoft.com/office/drawing/2014/main" id="{44186882-F31E-4C00-89BE-EDFB12208B2A}"/>
              </a:ext>
            </a:extLst>
          </p:cNvPr>
          <p:cNvSpPr txBox="1"/>
          <p:nvPr/>
        </p:nvSpPr>
        <p:spPr>
          <a:xfrm>
            <a:off x="28965" y="1795811"/>
            <a:ext cx="6289852" cy="6401753"/>
          </a:xfrm>
          <a:prstGeom prst="rect">
            <a:avLst/>
          </a:prstGeom>
          <a:noFill/>
        </p:spPr>
        <p:txBody>
          <a:bodyPr wrap="square">
            <a:spAutoFit/>
          </a:bodyPr>
          <a:lstStyle/>
          <a:p>
            <a:pPr marL="0" marR="0" algn="ctr">
              <a:spcBef>
                <a:spcPts val="0"/>
              </a:spcBef>
              <a:spcAft>
                <a:spcPts val="0"/>
              </a:spcAft>
            </a:pPr>
            <a:r>
              <a:rPr lang="en-US" sz="5400" b="1" i="1" spc="50" dirty="0">
                <a:ln w="0"/>
                <a:solidFill>
                  <a:srgbClr val="009999"/>
                </a:solidFill>
                <a:effectLst>
                  <a:innerShdw blurRad="63500" dist="50800" dir="13500000">
                    <a:srgbClr val="000000">
                      <a:alpha val="50000"/>
                    </a:srgbClr>
                  </a:innerShdw>
                </a:effectLst>
                <a:latin typeface="Century Gothic" panose="020B0502020202020204" pitchFamily="34" charset="0"/>
                <a:ea typeface="Century Gothic" panose="020B0502020202020204" pitchFamily="34" charset="0"/>
                <a:cs typeface="Times New Roman" panose="02020603050405020304" pitchFamily="18" charset="0"/>
              </a:rPr>
              <a:t>Cultivating Your Wellbeing:</a:t>
            </a:r>
          </a:p>
          <a:p>
            <a:pPr marL="0" marR="0" algn="ctr">
              <a:spcBef>
                <a:spcPts val="0"/>
              </a:spcBef>
              <a:spcAft>
                <a:spcPts val="0"/>
              </a:spcAft>
            </a:pPr>
            <a:r>
              <a:rPr lang="en-US" sz="3200" b="1" i="1" spc="50" dirty="0">
                <a:ln w="0"/>
                <a:solidFill>
                  <a:srgbClr val="009999"/>
                </a:solidFill>
                <a:effectLst>
                  <a:innerShdw blurRad="63500" dist="50800" dir="13500000">
                    <a:srgbClr val="000000">
                      <a:alpha val="50000"/>
                    </a:srgbClr>
                  </a:innerShdw>
                </a:effectLst>
                <a:latin typeface="Century Gothic" panose="020B0502020202020204" pitchFamily="34" charset="0"/>
                <a:ea typeface="Century Gothic" panose="020B0502020202020204" pitchFamily="34" charset="0"/>
                <a:cs typeface="Times New Roman" panose="02020603050405020304" pitchFamily="18" charset="0"/>
              </a:rPr>
              <a:t>Mindfulness Meditation &amp; Authentic Communication</a:t>
            </a:r>
          </a:p>
          <a:p>
            <a:pPr marL="0" marR="0" algn="ctr">
              <a:spcBef>
                <a:spcPts val="0"/>
              </a:spcBef>
              <a:spcAft>
                <a:spcPts val="0"/>
              </a:spcAft>
            </a:pPr>
            <a:br>
              <a:rPr lang="en-US" sz="4000" b="1" dirty="0">
                <a:solidFill>
                  <a:schemeClr val="accent1">
                    <a:lumMod val="50000"/>
                  </a:schemeClr>
                </a:solidFill>
              </a:rPr>
            </a:br>
            <a:r>
              <a:rPr lang="en-US" sz="2400" b="1" dirty="0">
                <a:latin typeface="Century Gothic" panose="020B0502020202020204" pitchFamily="34" charset="0"/>
              </a:rPr>
              <a:t>Cristy Clouse </a:t>
            </a:r>
            <a:r>
              <a:rPr lang="en-US" sz="2400" dirty="0">
                <a:solidFill>
                  <a:schemeClr val="accent1">
                    <a:lumMod val="75000"/>
                  </a:schemeClr>
                </a:solidFill>
                <a:latin typeface="Century Gothic" panose="020B0502020202020204" pitchFamily="34" charset="0"/>
              </a:rPr>
              <a:t>cristy@pbiscaltac.org</a:t>
            </a:r>
            <a:br>
              <a:rPr lang="en-US" sz="2400" b="1" dirty="0">
                <a:solidFill>
                  <a:schemeClr val="accent1">
                    <a:lumMod val="75000"/>
                  </a:schemeClr>
                </a:solidFill>
                <a:latin typeface="Century Gothic" panose="020B0502020202020204" pitchFamily="34" charset="0"/>
              </a:rPr>
            </a:br>
            <a:r>
              <a:rPr lang="en-US" sz="2400" b="1" dirty="0">
                <a:latin typeface="Century Gothic" panose="020B0502020202020204" pitchFamily="34" charset="0"/>
              </a:rPr>
              <a:t>Henri Maddocks </a:t>
            </a:r>
            <a:r>
              <a:rPr lang="en-US" sz="2400" dirty="0">
                <a:solidFill>
                  <a:schemeClr val="accent1">
                    <a:lumMod val="75000"/>
                  </a:schemeClr>
                </a:solidFill>
                <a:latin typeface="Century Gothic" panose="020B0502020202020204" pitchFamily="34" charset="0"/>
              </a:rPr>
              <a:t>henri@pbiscaltac.org</a:t>
            </a:r>
            <a:br>
              <a:rPr lang="en-US" sz="9600" dirty="0"/>
            </a:br>
            <a:br>
              <a:rPr lang="en-US" sz="9600" dirty="0"/>
            </a:br>
            <a:endParaRPr lang="en-US" sz="5400" b="1" spc="50" dirty="0">
              <a:ln w="0"/>
              <a:solidFill>
                <a:srgbClr val="009999"/>
              </a:solidFill>
              <a:effectLst>
                <a:innerShdw blurRad="63500" dist="50800" dir="13500000">
                  <a:srgbClr val="000000">
                    <a:alpha val="50000"/>
                  </a:srgbClr>
                </a:innerShdw>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F4C8181-2871-4B41-A082-1C1A534EC658}"/>
              </a:ext>
            </a:extLst>
          </p:cNvPr>
          <p:cNvPicPr>
            <a:picLocks noChangeAspect="1"/>
          </p:cNvPicPr>
          <p:nvPr/>
        </p:nvPicPr>
        <p:blipFill>
          <a:blip r:embed="rId4"/>
          <a:stretch>
            <a:fillRect/>
          </a:stretch>
        </p:blipFill>
        <p:spPr>
          <a:xfrm>
            <a:off x="1489081" y="5904458"/>
            <a:ext cx="3689355" cy="762604"/>
          </a:xfrm>
          <a:prstGeom prst="rect">
            <a:avLst/>
          </a:prstGeom>
        </p:spPr>
      </p:pic>
      <p:sp>
        <p:nvSpPr>
          <p:cNvPr id="4" name="Rectangle 3">
            <a:extLst>
              <a:ext uri="{FF2B5EF4-FFF2-40B4-BE49-F238E27FC236}">
                <a16:creationId xmlns:a16="http://schemas.microsoft.com/office/drawing/2014/main" id="{57C358B1-0AD1-43BA-B2AB-651FC35632E8}"/>
              </a:ext>
            </a:extLst>
          </p:cNvPr>
          <p:cNvSpPr/>
          <p:nvPr/>
        </p:nvSpPr>
        <p:spPr>
          <a:xfrm>
            <a:off x="66310" y="-271517"/>
            <a:ext cx="6215163" cy="200054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dirty="0">
                <a:ln/>
                <a:solidFill>
                  <a:srgbClr val="009999"/>
                </a:solidFill>
              </a:rPr>
              <a:t>WELCOME</a:t>
            </a:r>
          </a:p>
          <a:p>
            <a:pPr algn="ctr"/>
            <a:r>
              <a:rPr lang="en-US" sz="2800" b="1" dirty="0">
                <a:ln/>
                <a:solidFill>
                  <a:schemeClr val="bg1">
                    <a:lumMod val="65000"/>
                  </a:schemeClr>
                </a:solidFill>
              </a:rPr>
              <a:t>Educator Plenary Session</a:t>
            </a:r>
          </a:p>
        </p:txBody>
      </p:sp>
      <p:pic>
        <p:nvPicPr>
          <p:cNvPr id="8" name="Picture 7" descr="A picture containing lamp, light&#10;&#10;Description automatically generated">
            <a:extLst>
              <a:ext uri="{FF2B5EF4-FFF2-40B4-BE49-F238E27FC236}">
                <a16:creationId xmlns:a16="http://schemas.microsoft.com/office/drawing/2014/main" id="{D662EDAF-79FD-436B-B063-613402032D50}"/>
              </a:ext>
            </a:extLst>
          </p:cNvPr>
          <p:cNvPicPr>
            <a:picLocks noChangeAspect="1"/>
          </p:cNvPicPr>
          <p:nvPr/>
        </p:nvPicPr>
        <p:blipFill>
          <a:blip r:embed="rId5"/>
          <a:stretch>
            <a:fillRect/>
          </a:stretch>
        </p:blipFill>
        <p:spPr>
          <a:xfrm>
            <a:off x="5876755" y="4141249"/>
            <a:ext cx="2179732" cy="2179732"/>
          </a:xfrm>
          <a:prstGeom prst="rect">
            <a:avLst/>
          </a:prstGeom>
        </p:spPr>
      </p:pic>
    </p:spTree>
    <p:extLst>
      <p:ext uri="{BB962C8B-B14F-4D97-AF65-F5344CB8AC3E}">
        <p14:creationId xmlns:p14="http://schemas.microsoft.com/office/powerpoint/2010/main" val="271871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indefinite" accel="50000" decel="50000" fill="hold" nodeType="withEffect">
                                  <p:stCondLst>
                                    <p:cond delay="250"/>
                                  </p:stCondLst>
                                  <p:endCondLst>
                                    <p:cond evt="onNext" delay="0">
                                      <p:tgtEl>
                                        <p:sldTgt/>
                                      </p:tgtEl>
                                    </p:cond>
                                  </p:endCondLst>
                                  <p:childTnLst>
                                    <p:animMotion origin="layout" path="M 0.03855 0.05579 C 0.05717 0.05579 0.07227 0.00787 0.07227 -0.05092 C 0.07227 -0.12014 0.05547 -0.14514 0.04532 -0.15579 L 0.03178 -0.16643 C 0.02162 -0.17708 0.00482 -0.2037 0.00482 -0.28194 C 0.00482 -0.33171 0.01993 -0.38866 0.03855 -0.38866 C 0.05717 -0.38866 0.07227 -0.33171 0.07227 -0.28194 C 0.07227 -0.2037 0.05547 -0.17708 0.04532 -0.16643 L 0.03178 -0.15579 C 0.02162 -0.14514 0.00482 -0.12014 0.00482 -0.05092 C 0.00482 0.00787 0.01993 0.05579 0.03855 0.05579 Z " pathEditMode="relative" rAng="16200000" ptsTypes="AAAAAAAAAAA">
                                      <p:cBhvr>
                                        <p:cTn id="6" dur="4750" fill="hold"/>
                                        <p:tgtEl>
                                          <p:spTgt spid="8"/>
                                        </p:tgtEl>
                                        <p:attrNameLst>
                                          <p:attrName>ppt_x</p:attrName>
                                          <p:attrName>ppt_y</p:attrName>
                                        </p:attrNameLst>
                                      </p:cBhvr>
                                      <p:rCtr x="0" y="-2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2FFDCCC4-0269-4A0D-8DAB-EB5A8FCDF7CF}"/>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1639049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EC3E48-2759-4864-897F-B6D0346739D3}"/>
              </a:ext>
            </a:extLst>
          </p:cNvPr>
          <p:cNvPicPr>
            <a:picLocks noChangeAspect="1"/>
          </p:cNvPicPr>
          <p:nvPr/>
        </p:nvPicPr>
        <p:blipFill>
          <a:blip r:embed="rId3"/>
          <a:stretch>
            <a:fillRect/>
          </a:stretch>
        </p:blipFill>
        <p:spPr>
          <a:xfrm>
            <a:off x="0" y="1613"/>
            <a:ext cx="12192000" cy="6854774"/>
          </a:xfrm>
          <a:prstGeom prst="rect">
            <a:avLst/>
          </a:prstGeom>
        </p:spPr>
      </p:pic>
    </p:spTree>
    <p:extLst>
      <p:ext uri="{BB962C8B-B14F-4D97-AF65-F5344CB8AC3E}">
        <p14:creationId xmlns:p14="http://schemas.microsoft.com/office/powerpoint/2010/main" val="211677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B70AA3-FB4C-44C2-8537-51C8D23F3676}"/>
              </a:ext>
            </a:extLst>
          </p:cNvPr>
          <p:cNvPicPr>
            <a:picLocks noChangeAspect="1"/>
          </p:cNvPicPr>
          <p:nvPr/>
        </p:nvPicPr>
        <p:blipFill>
          <a:blip r:embed="rId3"/>
          <a:stretch>
            <a:fillRect/>
          </a:stretch>
        </p:blipFill>
        <p:spPr>
          <a:xfrm>
            <a:off x="0" y="1613"/>
            <a:ext cx="12192000" cy="6854774"/>
          </a:xfrm>
          <a:prstGeom prst="rect">
            <a:avLst/>
          </a:prstGeom>
        </p:spPr>
      </p:pic>
    </p:spTree>
    <p:extLst>
      <p:ext uri="{BB962C8B-B14F-4D97-AF65-F5344CB8AC3E}">
        <p14:creationId xmlns:p14="http://schemas.microsoft.com/office/powerpoint/2010/main" val="65003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0CA615-2D5A-4C34-BE8F-D02762F2F040}"/>
              </a:ext>
            </a:extLst>
          </p:cNvPr>
          <p:cNvSpPr txBox="1"/>
          <p:nvPr/>
        </p:nvSpPr>
        <p:spPr>
          <a:xfrm>
            <a:off x="-166707" y="3503620"/>
            <a:ext cx="7745924" cy="2661393"/>
          </a:xfrm>
          <a:prstGeom prst="rect">
            <a:avLst/>
          </a:prstGeom>
          <a:ln>
            <a:noFill/>
          </a:ln>
        </p:spPr>
        <p:txBody>
          <a:bodyPr vert="horz" lIns="91440" tIns="45720" rIns="91440" bIns="45720" rtlCol="0" anchor="b">
            <a:no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90000"/>
              </a:lnSpc>
              <a:spcBef>
                <a:spcPct val="0"/>
              </a:spcBef>
              <a:spcAft>
                <a:spcPts val="600"/>
              </a:spcAft>
            </a:pPr>
            <a:r>
              <a:rPr lang="en-US" sz="8000" b="1" dirty="0">
                <a:ln/>
                <a:solidFill>
                  <a:srgbClr val="009999"/>
                </a:solidFill>
                <a:latin typeface="+mj-lt"/>
                <a:ea typeface="+mj-ea"/>
                <a:cs typeface="+mj-cs"/>
              </a:rPr>
              <a:t>Cultivating CONNECTIONS</a:t>
            </a:r>
          </a:p>
          <a:p>
            <a:pPr algn="ctr">
              <a:lnSpc>
                <a:spcPct val="90000"/>
              </a:lnSpc>
              <a:spcBef>
                <a:spcPct val="0"/>
              </a:spcBef>
              <a:spcAft>
                <a:spcPts val="600"/>
              </a:spcAft>
            </a:pPr>
            <a:endParaRPr lang="en-US" b="1" dirty="0">
              <a:ln/>
              <a:solidFill>
                <a:srgbClr val="009999"/>
              </a:solidFill>
              <a:latin typeface="+mj-lt"/>
              <a:ea typeface="+mj-ea"/>
              <a:cs typeface="+mj-cs"/>
            </a:endParaRPr>
          </a:p>
          <a:p>
            <a:pPr algn="ctr">
              <a:lnSpc>
                <a:spcPct val="90000"/>
              </a:lnSpc>
              <a:spcBef>
                <a:spcPct val="0"/>
              </a:spcBef>
              <a:spcAft>
                <a:spcPts val="600"/>
              </a:spcAft>
            </a:pPr>
            <a:r>
              <a:rPr lang="en-US" sz="7200" b="1" dirty="0">
                <a:ln/>
                <a:solidFill>
                  <a:srgbClr val="33CCCC"/>
                </a:solidFill>
                <a:latin typeface="+mj-lt"/>
                <a:ea typeface="+mj-ea"/>
                <a:cs typeface="+mj-cs"/>
              </a:rPr>
              <a:t>Authentic</a:t>
            </a:r>
          </a:p>
          <a:p>
            <a:pPr algn="ctr">
              <a:lnSpc>
                <a:spcPct val="90000"/>
              </a:lnSpc>
              <a:spcBef>
                <a:spcPct val="0"/>
              </a:spcBef>
              <a:spcAft>
                <a:spcPts val="600"/>
              </a:spcAft>
            </a:pPr>
            <a:r>
              <a:rPr lang="en-US" sz="7200" b="1" dirty="0">
                <a:ln/>
                <a:solidFill>
                  <a:srgbClr val="33CCCC"/>
                </a:solidFill>
                <a:latin typeface="+mj-lt"/>
                <a:ea typeface="+mj-ea"/>
                <a:cs typeface="+mj-cs"/>
              </a:rPr>
              <a:t>Communication Practice</a:t>
            </a:r>
          </a:p>
        </p:txBody>
      </p:sp>
      <p:pic>
        <p:nvPicPr>
          <p:cNvPr id="5" name="Picture 4" descr="See the source image">
            <a:extLst>
              <a:ext uri="{FF2B5EF4-FFF2-40B4-BE49-F238E27FC236}">
                <a16:creationId xmlns:a16="http://schemas.microsoft.com/office/drawing/2014/main" id="{ED6F5C6C-A2BB-41E9-909F-7AC66FB170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48" r="2" b="2"/>
          <a:stretch/>
        </p:blipFill>
        <p:spPr bwMode="auto">
          <a:xfrm>
            <a:off x="7315200" y="103031"/>
            <a:ext cx="4771622" cy="6651937"/>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8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2448E2-B96C-4C4B-9AA7-1280C961F6E7}"/>
              </a:ext>
            </a:extLst>
          </p:cNvPr>
          <p:cNvPicPr>
            <a:picLocks noChangeAspect="1"/>
          </p:cNvPicPr>
          <p:nvPr/>
        </p:nvPicPr>
        <p:blipFill rotWithShape="1">
          <a:blip r:embed="rId3"/>
          <a:srcRect l="6667"/>
          <a:stretch/>
        </p:blipFill>
        <p:spPr>
          <a:xfrm>
            <a:off x="20" y="10"/>
            <a:ext cx="12191980" cy="6857990"/>
          </a:xfrm>
          <a:prstGeom prst="rect">
            <a:avLst/>
          </a:prstGeom>
        </p:spPr>
      </p:pic>
      <p:pic>
        <p:nvPicPr>
          <p:cNvPr id="5" name="Picture 4">
            <a:extLst>
              <a:ext uri="{FF2B5EF4-FFF2-40B4-BE49-F238E27FC236}">
                <a16:creationId xmlns:a16="http://schemas.microsoft.com/office/drawing/2014/main" id="{7D3530EB-4072-46E0-BF22-A44C47C4A5F5}"/>
              </a:ext>
            </a:extLst>
          </p:cNvPr>
          <p:cNvPicPr>
            <a:picLocks noChangeAspect="1"/>
          </p:cNvPicPr>
          <p:nvPr/>
        </p:nvPicPr>
        <p:blipFill>
          <a:blip r:embed="rId4"/>
          <a:stretch>
            <a:fillRect/>
          </a:stretch>
        </p:blipFill>
        <p:spPr>
          <a:xfrm>
            <a:off x="235387" y="1093076"/>
            <a:ext cx="6438682" cy="5439103"/>
          </a:xfrm>
          <a:prstGeom prst="rect">
            <a:avLst/>
          </a:prstGeom>
        </p:spPr>
      </p:pic>
      <p:sp>
        <p:nvSpPr>
          <p:cNvPr id="6" name="TextBox 5">
            <a:extLst>
              <a:ext uri="{FF2B5EF4-FFF2-40B4-BE49-F238E27FC236}">
                <a16:creationId xmlns:a16="http://schemas.microsoft.com/office/drawing/2014/main" id="{E8CCC65E-B972-407B-93B2-D627ECDEBC11}"/>
              </a:ext>
            </a:extLst>
          </p:cNvPr>
          <p:cNvSpPr txBox="1"/>
          <p:nvPr/>
        </p:nvSpPr>
        <p:spPr>
          <a:xfrm>
            <a:off x="8131428" y="81801"/>
            <a:ext cx="6165188" cy="369332"/>
          </a:xfrm>
          <a:prstGeom prst="rect">
            <a:avLst/>
          </a:prstGeom>
          <a:noFill/>
        </p:spPr>
        <p:txBody>
          <a:bodyPr wrap="square">
            <a:spAutoFit/>
          </a:bodyPr>
          <a:lstStyle/>
          <a:p>
            <a:r>
              <a:rPr lang="en-US" dirty="0">
                <a:solidFill>
                  <a:schemeClr val="bg1"/>
                </a:solidFill>
              </a:rPr>
              <a:t>Marshall B. Rosenberg</a:t>
            </a:r>
          </a:p>
        </p:txBody>
      </p:sp>
    </p:spTree>
    <p:extLst>
      <p:ext uri="{BB962C8B-B14F-4D97-AF65-F5344CB8AC3E}">
        <p14:creationId xmlns:p14="http://schemas.microsoft.com/office/powerpoint/2010/main" val="353358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4906-C3FE-4E6D-8640-82997A3F9531}"/>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8DE66F1D-F842-4CFC-A154-6B70163B8764}"/>
              </a:ext>
            </a:extLst>
          </p:cNvPr>
          <p:cNvPicPr>
            <a:picLocks noChangeAspect="1"/>
          </p:cNvPicPr>
          <p:nvPr/>
        </p:nvPicPr>
        <p:blipFill>
          <a:blip r:embed="rId3"/>
          <a:stretch>
            <a:fillRect/>
          </a:stretch>
        </p:blipFill>
        <p:spPr>
          <a:xfrm>
            <a:off x="-1" y="0"/>
            <a:ext cx="12192000" cy="6810916"/>
          </a:xfrm>
          <a:prstGeom prst="rect">
            <a:avLst/>
          </a:prstGeom>
        </p:spPr>
      </p:pic>
    </p:spTree>
    <p:extLst>
      <p:ext uri="{BB962C8B-B14F-4D97-AF65-F5344CB8AC3E}">
        <p14:creationId xmlns:p14="http://schemas.microsoft.com/office/powerpoint/2010/main" val="193736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7BB0484-A448-4E2B-AD54-F918F3EAF0CA}"/>
              </a:ext>
            </a:extLst>
          </p:cNvPr>
          <p:cNvPicPr>
            <a:picLocks noChangeAspect="1"/>
          </p:cNvPicPr>
          <p:nvPr/>
        </p:nvPicPr>
        <p:blipFill rotWithShape="1">
          <a:blip r:embed="rId3"/>
          <a:srcRect r="2" b="8955"/>
          <a:stretch/>
        </p:blipFill>
        <p:spPr>
          <a:xfrm>
            <a:off x="1" y="10"/>
            <a:ext cx="6099048" cy="3428990"/>
          </a:xfrm>
          <a:prstGeom prst="rect">
            <a:avLst/>
          </a:prstGeom>
        </p:spPr>
      </p:pic>
      <p:pic>
        <p:nvPicPr>
          <p:cNvPr id="11" name="Picture 10">
            <a:extLst>
              <a:ext uri="{FF2B5EF4-FFF2-40B4-BE49-F238E27FC236}">
                <a16:creationId xmlns:a16="http://schemas.microsoft.com/office/drawing/2014/main" id="{23B9DBE0-CDEA-47E7-88D1-ED6CBC91C4AC}"/>
              </a:ext>
            </a:extLst>
          </p:cNvPr>
          <p:cNvPicPr>
            <a:picLocks noChangeAspect="1"/>
          </p:cNvPicPr>
          <p:nvPr/>
        </p:nvPicPr>
        <p:blipFill rotWithShape="1">
          <a:blip r:embed="rId4"/>
          <a:srcRect t="3066" r="2" b="2"/>
          <a:stretch/>
        </p:blipFill>
        <p:spPr>
          <a:xfrm>
            <a:off x="6099049" y="3429010"/>
            <a:ext cx="6099048" cy="3428990"/>
          </a:xfrm>
          <a:prstGeom prst="rect">
            <a:avLst/>
          </a:prstGeom>
        </p:spPr>
      </p:pic>
      <p:pic>
        <p:nvPicPr>
          <p:cNvPr id="9" name="Picture 8">
            <a:extLst>
              <a:ext uri="{FF2B5EF4-FFF2-40B4-BE49-F238E27FC236}">
                <a16:creationId xmlns:a16="http://schemas.microsoft.com/office/drawing/2014/main" id="{BFA385CC-7856-4504-ABC6-FABA8210F01A}"/>
              </a:ext>
            </a:extLst>
          </p:cNvPr>
          <p:cNvPicPr>
            <a:picLocks noChangeAspect="1"/>
          </p:cNvPicPr>
          <p:nvPr/>
        </p:nvPicPr>
        <p:blipFill rotWithShape="1">
          <a:blip r:embed="rId5"/>
          <a:srcRect r="2" b="1368"/>
          <a:stretch/>
        </p:blipFill>
        <p:spPr>
          <a:xfrm>
            <a:off x="1" y="3429000"/>
            <a:ext cx="6099048" cy="3429000"/>
          </a:xfrm>
          <a:prstGeom prst="rect">
            <a:avLst/>
          </a:prstGeom>
        </p:spPr>
      </p:pic>
      <p:pic>
        <p:nvPicPr>
          <p:cNvPr id="3" name="Picture 2" descr="A close up of a sign&#10;&#10;Description automatically generated">
            <a:extLst>
              <a:ext uri="{FF2B5EF4-FFF2-40B4-BE49-F238E27FC236}">
                <a16:creationId xmlns:a16="http://schemas.microsoft.com/office/drawing/2014/main" id="{91411E23-DA0C-483B-8E4A-01C68DEF0922}"/>
              </a:ext>
            </a:extLst>
          </p:cNvPr>
          <p:cNvPicPr>
            <a:picLocks noChangeAspect="1"/>
          </p:cNvPicPr>
          <p:nvPr/>
        </p:nvPicPr>
        <p:blipFill rotWithShape="1">
          <a:blip r:embed="rId6"/>
          <a:srcRect r="394"/>
          <a:stretch/>
        </p:blipFill>
        <p:spPr>
          <a:xfrm>
            <a:off x="6091428" y="0"/>
            <a:ext cx="6099048" cy="3429000"/>
          </a:xfrm>
          <a:prstGeom prst="rect">
            <a:avLst/>
          </a:prstGeom>
        </p:spPr>
      </p:pic>
    </p:spTree>
    <p:extLst>
      <p:ext uri="{BB962C8B-B14F-4D97-AF65-F5344CB8AC3E}">
        <p14:creationId xmlns:p14="http://schemas.microsoft.com/office/powerpoint/2010/main" val="336255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a:extLst>
              <a:ext uri="{FF2B5EF4-FFF2-40B4-BE49-F238E27FC236}">
                <a16:creationId xmlns:a16="http://schemas.microsoft.com/office/drawing/2014/main" id="{ED6F5C6C-A2BB-41E9-909F-7AC66FB170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48" r="2" b="2"/>
          <a:stretch/>
        </p:blipFill>
        <p:spPr bwMode="auto">
          <a:xfrm>
            <a:off x="7315200" y="103031"/>
            <a:ext cx="4771622" cy="6651937"/>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a:extrusionClr>
              <a:srgbClr val="000000"/>
            </a:extrusion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5655EAE-BE34-4AE8-ABC0-354D6CFADE96}"/>
              </a:ext>
            </a:extLst>
          </p:cNvPr>
          <p:cNvSpPr txBox="1"/>
          <p:nvPr/>
        </p:nvSpPr>
        <p:spPr>
          <a:xfrm>
            <a:off x="241814" y="1211761"/>
            <a:ext cx="7325635" cy="5078313"/>
          </a:xfrm>
          <a:prstGeom prst="rect">
            <a:avLst/>
          </a:prstGeom>
          <a:noFill/>
        </p:spPr>
        <p:txBody>
          <a:bodyPr wrap="square">
            <a:spAutoFit/>
          </a:bodyPr>
          <a:lstStyle/>
          <a:p>
            <a:pPr marL="0" marR="0">
              <a:spcBef>
                <a:spcPts val="0"/>
              </a:spcBef>
              <a:spcAft>
                <a:spcPts val="0"/>
              </a:spcAft>
            </a:pPr>
            <a:r>
              <a:rPr lang="en-US" sz="3200" dirty="0">
                <a:solidFill>
                  <a:srgbClr val="009999"/>
                </a:solidFill>
                <a:latin typeface="Century Gothic" panose="020B0502020202020204" pitchFamily="34" charset="0"/>
                <a:ea typeface="Calibri" panose="020F0502020204030204" pitchFamily="34" charset="0"/>
              </a:rPr>
              <a:t>Observe the </a:t>
            </a:r>
            <a:r>
              <a:rPr lang="en-US" sz="3200" b="1" u="sng" dirty="0">
                <a:solidFill>
                  <a:srgbClr val="009999"/>
                </a:solidFill>
                <a:latin typeface="Century Gothic" panose="020B0502020202020204" pitchFamily="34" charset="0"/>
                <a:ea typeface="Calibri" panose="020F0502020204030204" pitchFamily="34" charset="0"/>
              </a:rPr>
              <a:t>Facts</a:t>
            </a:r>
            <a:r>
              <a:rPr lang="en-US" sz="3200" b="1" dirty="0">
                <a:solidFill>
                  <a:srgbClr val="009999"/>
                </a:solidFill>
                <a:latin typeface="Century Gothic" panose="020B0502020202020204" pitchFamily="34" charset="0"/>
                <a:ea typeface="Calibri" panose="020F0502020204030204" pitchFamily="34" charset="0"/>
              </a:rPr>
              <a:t> </a:t>
            </a:r>
            <a:r>
              <a:rPr lang="en-US" sz="3200" dirty="0">
                <a:solidFill>
                  <a:srgbClr val="009999"/>
                </a:solidFill>
                <a:latin typeface="Century Gothic" panose="020B0502020202020204" pitchFamily="34" charset="0"/>
                <a:ea typeface="Calibri" panose="020F0502020204030204" pitchFamily="34" charset="0"/>
              </a:rPr>
              <a:t>of the situation. </a:t>
            </a:r>
            <a:endParaRPr lang="en-US" sz="3200" dirty="0">
              <a:solidFill>
                <a:srgbClr val="009999"/>
              </a:solidFill>
              <a:latin typeface="Calibri" panose="020F0502020204030204" pitchFamily="34" charset="0"/>
              <a:ea typeface="Calibri" panose="020F0502020204030204" pitchFamily="34" charset="0"/>
            </a:endParaRPr>
          </a:p>
          <a:p>
            <a:pPr marL="0" marR="0">
              <a:spcBef>
                <a:spcPts val="0"/>
              </a:spcBef>
              <a:spcAft>
                <a:spcPts val="0"/>
              </a:spcAft>
            </a:pPr>
            <a:r>
              <a:rPr lang="en-US" sz="2800" i="1" dirty="0">
                <a:latin typeface="Century Gothic" panose="020B0502020202020204" pitchFamily="34" charset="0"/>
                <a:ea typeface="Calibri" panose="020F0502020204030204" pitchFamily="34" charset="0"/>
              </a:rPr>
              <a:t>What is happening without your judgments about it?</a:t>
            </a:r>
            <a:endParaRPr lang="en-US" sz="2800" dirty="0">
              <a:latin typeface="Calibri" panose="020F0502020204030204" pitchFamily="34" charset="0"/>
              <a:ea typeface="Calibri" panose="020F0502020204030204" pitchFamily="34" charset="0"/>
            </a:endParaRPr>
          </a:p>
          <a:p>
            <a:pPr marL="0" marR="0">
              <a:spcBef>
                <a:spcPts val="0"/>
              </a:spcBef>
              <a:spcAft>
                <a:spcPts val="0"/>
              </a:spcAft>
            </a:pPr>
            <a:r>
              <a:rPr lang="en-US" sz="3200" dirty="0">
                <a:solidFill>
                  <a:srgbClr val="009999"/>
                </a:solidFill>
                <a:latin typeface="Century Gothic" panose="020B0502020202020204" pitchFamily="34" charset="0"/>
                <a:ea typeface="Calibri" panose="020F0502020204030204" pitchFamily="34" charset="0"/>
              </a:rPr>
              <a:t>Get in touch with your </a:t>
            </a:r>
            <a:r>
              <a:rPr lang="en-US" sz="3200" b="1" u="sng" dirty="0">
                <a:solidFill>
                  <a:srgbClr val="009999"/>
                </a:solidFill>
                <a:latin typeface="Century Gothic" panose="020B0502020202020204" pitchFamily="34" charset="0"/>
                <a:ea typeface="Calibri" panose="020F0502020204030204" pitchFamily="34" charset="0"/>
              </a:rPr>
              <a:t>Emotions</a:t>
            </a:r>
            <a:r>
              <a:rPr lang="en-US" sz="3200" dirty="0">
                <a:solidFill>
                  <a:srgbClr val="009999"/>
                </a:solidFill>
                <a:latin typeface="Century Gothic" panose="020B0502020202020204" pitchFamily="34" charset="0"/>
                <a:ea typeface="Calibri" panose="020F0502020204030204" pitchFamily="34" charset="0"/>
              </a:rPr>
              <a:t>. </a:t>
            </a:r>
            <a:endParaRPr lang="en-US" sz="3200" dirty="0">
              <a:solidFill>
                <a:srgbClr val="009999"/>
              </a:solidFill>
              <a:latin typeface="Calibri" panose="020F0502020204030204" pitchFamily="34" charset="0"/>
              <a:ea typeface="Calibri" panose="020F0502020204030204" pitchFamily="34" charset="0"/>
            </a:endParaRPr>
          </a:p>
          <a:p>
            <a:pPr marL="0" marR="0">
              <a:spcBef>
                <a:spcPts val="0"/>
              </a:spcBef>
              <a:spcAft>
                <a:spcPts val="0"/>
              </a:spcAft>
            </a:pPr>
            <a:r>
              <a:rPr lang="en-US" sz="2800" i="1" dirty="0">
                <a:latin typeface="Century Gothic" panose="020B0502020202020204" pitchFamily="34" charset="0"/>
                <a:ea typeface="Calibri" panose="020F0502020204030204" pitchFamily="34" charset="0"/>
              </a:rPr>
              <a:t>Where are they in your body? State these feelings.</a:t>
            </a:r>
            <a:endParaRPr lang="en-US" sz="2800" dirty="0">
              <a:latin typeface="Calibri" panose="020F0502020204030204" pitchFamily="34" charset="0"/>
              <a:ea typeface="Calibri" panose="020F0502020204030204" pitchFamily="34" charset="0"/>
            </a:endParaRPr>
          </a:p>
          <a:p>
            <a:pPr marL="0" marR="0">
              <a:spcBef>
                <a:spcPts val="0"/>
              </a:spcBef>
              <a:spcAft>
                <a:spcPts val="0"/>
              </a:spcAft>
            </a:pPr>
            <a:r>
              <a:rPr lang="en-US" sz="3200" dirty="0">
                <a:solidFill>
                  <a:srgbClr val="009999"/>
                </a:solidFill>
                <a:latin typeface="Century Gothic" panose="020B0502020202020204" pitchFamily="34" charset="0"/>
                <a:ea typeface="Calibri" panose="020F0502020204030204" pitchFamily="34" charset="0"/>
              </a:rPr>
              <a:t>Clarify Your </a:t>
            </a:r>
            <a:r>
              <a:rPr lang="en-US" sz="3200" b="1" u="sng" dirty="0">
                <a:solidFill>
                  <a:srgbClr val="009999"/>
                </a:solidFill>
                <a:latin typeface="Century Gothic" panose="020B0502020202020204" pitchFamily="34" charset="0"/>
                <a:ea typeface="Calibri" panose="020F0502020204030204" pitchFamily="34" charset="0"/>
              </a:rPr>
              <a:t>Needs</a:t>
            </a:r>
            <a:r>
              <a:rPr lang="en-US" sz="3200" b="1" dirty="0">
                <a:solidFill>
                  <a:srgbClr val="009999"/>
                </a:solidFill>
                <a:latin typeface="Century Gothic" panose="020B0502020202020204" pitchFamily="34" charset="0"/>
                <a:ea typeface="Calibri" panose="020F0502020204030204" pitchFamily="34" charset="0"/>
              </a:rPr>
              <a:t>. </a:t>
            </a:r>
            <a:endParaRPr lang="en-US" sz="3200" b="1" dirty="0">
              <a:solidFill>
                <a:srgbClr val="009999"/>
              </a:solidFill>
              <a:latin typeface="Calibri" panose="020F0502020204030204" pitchFamily="34" charset="0"/>
              <a:ea typeface="Calibri" panose="020F0502020204030204" pitchFamily="34" charset="0"/>
            </a:endParaRPr>
          </a:p>
          <a:p>
            <a:pPr marL="0" marR="0">
              <a:spcBef>
                <a:spcPts val="0"/>
              </a:spcBef>
              <a:spcAft>
                <a:spcPts val="0"/>
              </a:spcAft>
            </a:pPr>
            <a:r>
              <a:rPr lang="en-US" sz="2800" i="1" dirty="0">
                <a:latin typeface="Century Gothic" panose="020B0502020202020204" pitchFamily="34" charset="0"/>
                <a:ea typeface="Calibri" panose="020F0502020204030204" pitchFamily="34" charset="0"/>
              </a:rPr>
              <a:t>Become clear about what you value. What are your priorities right now?</a:t>
            </a:r>
            <a:endParaRPr lang="en-US" sz="2800" dirty="0">
              <a:latin typeface="Calibri" panose="020F0502020204030204" pitchFamily="34" charset="0"/>
              <a:ea typeface="Calibri" panose="020F0502020204030204" pitchFamily="34" charset="0"/>
            </a:endParaRPr>
          </a:p>
          <a:p>
            <a:pPr marL="0" marR="0">
              <a:spcBef>
                <a:spcPts val="0"/>
              </a:spcBef>
              <a:spcAft>
                <a:spcPts val="0"/>
              </a:spcAft>
            </a:pPr>
            <a:r>
              <a:rPr lang="en-US" sz="3200" dirty="0">
                <a:solidFill>
                  <a:srgbClr val="009999"/>
                </a:solidFill>
                <a:latin typeface="Century Gothic" panose="020B0502020202020204" pitchFamily="34" charset="0"/>
                <a:ea typeface="Calibri" panose="020F0502020204030204" pitchFamily="34" charset="0"/>
              </a:rPr>
              <a:t>Make a </a:t>
            </a:r>
            <a:r>
              <a:rPr lang="en-US" sz="3200" b="1" u="sng" dirty="0">
                <a:solidFill>
                  <a:srgbClr val="009999"/>
                </a:solidFill>
                <a:latin typeface="Century Gothic" panose="020B0502020202020204" pitchFamily="34" charset="0"/>
                <a:ea typeface="Calibri" panose="020F0502020204030204" pitchFamily="34" charset="0"/>
              </a:rPr>
              <a:t>Request</a:t>
            </a:r>
            <a:r>
              <a:rPr lang="en-US" sz="3200" dirty="0">
                <a:solidFill>
                  <a:srgbClr val="009999"/>
                </a:solidFill>
                <a:latin typeface="Century Gothic" panose="020B0502020202020204" pitchFamily="34" charset="0"/>
                <a:ea typeface="Calibri" panose="020F0502020204030204" pitchFamily="34" charset="0"/>
              </a:rPr>
              <a:t>.</a:t>
            </a:r>
            <a:endParaRPr lang="en-US" sz="3200" dirty="0">
              <a:solidFill>
                <a:srgbClr val="009999"/>
              </a:solidFill>
              <a:latin typeface="Calibri" panose="020F0502020204030204" pitchFamily="34" charset="0"/>
              <a:ea typeface="Calibri" panose="020F0502020204030204" pitchFamily="34" charset="0"/>
            </a:endParaRPr>
          </a:p>
          <a:p>
            <a:pPr marL="0" marR="0">
              <a:spcBef>
                <a:spcPts val="0"/>
              </a:spcBef>
              <a:spcAft>
                <a:spcPts val="0"/>
              </a:spcAft>
            </a:pPr>
            <a:r>
              <a:rPr lang="en-US" sz="2800" i="1" dirty="0">
                <a:latin typeface="Century Gothic" panose="020B0502020202020204" pitchFamily="34" charset="0"/>
                <a:ea typeface="Calibri" panose="020F0502020204030204" pitchFamily="34" charset="0"/>
              </a:rPr>
              <a:t>Must be realistic and doable, appeals. </a:t>
            </a:r>
            <a:endParaRPr lang="en-US" sz="2800" dirty="0">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C41977D7-EA82-480D-BC30-B3509DB95FF5}"/>
              </a:ext>
            </a:extLst>
          </p:cNvPr>
          <p:cNvSpPr/>
          <p:nvPr/>
        </p:nvSpPr>
        <p:spPr>
          <a:xfrm>
            <a:off x="867133" y="195731"/>
            <a:ext cx="542328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009999"/>
                </a:solidFill>
              </a:rPr>
              <a:t>NVC Worksheet</a:t>
            </a:r>
          </a:p>
        </p:txBody>
      </p:sp>
    </p:spTree>
    <p:extLst>
      <p:ext uri="{BB962C8B-B14F-4D97-AF65-F5344CB8AC3E}">
        <p14:creationId xmlns:p14="http://schemas.microsoft.com/office/powerpoint/2010/main" val="421404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C050D4-A07B-4AC4-A6FF-F24243ABE34A}"/>
              </a:ext>
            </a:extLst>
          </p:cNvPr>
          <p:cNvPicPr>
            <a:picLocks noChangeAspect="1"/>
          </p:cNvPicPr>
          <p:nvPr/>
        </p:nvPicPr>
        <p:blipFill>
          <a:blip r:embed="rId3"/>
          <a:stretch>
            <a:fillRect/>
          </a:stretch>
        </p:blipFill>
        <p:spPr>
          <a:xfrm>
            <a:off x="5743036" y="0"/>
            <a:ext cx="6448964" cy="6858000"/>
          </a:xfrm>
          <a:prstGeom prst="rect">
            <a:avLst/>
          </a:prstGeom>
        </p:spPr>
      </p:pic>
      <p:sp>
        <p:nvSpPr>
          <p:cNvPr id="2" name="Title 1">
            <a:extLst>
              <a:ext uri="{FF2B5EF4-FFF2-40B4-BE49-F238E27FC236}">
                <a16:creationId xmlns:a16="http://schemas.microsoft.com/office/drawing/2014/main" id="{597698AF-2661-46EF-BED6-F96DBA9261D7}"/>
              </a:ext>
            </a:extLst>
          </p:cNvPr>
          <p:cNvSpPr>
            <a:spLocks noGrp="1"/>
          </p:cNvSpPr>
          <p:nvPr>
            <p:ph type="title"/>
          </p:nvPr>
        </p:nvSpPr>
        <p:spPr>
          <a:xfrm>
            <a:off x="-352751" y="2131885"/>
            <a:ext cx="7399935" cy="1297115"/>
          </a:xfrm>
        </p:spPr>
        <p:txBody>
          <a:bodyPr vert="horz" lIns="91440" tIns="45720" rIns="91440" bIns="45720" rtlCol="0" anchor="t">
            <a:normAutofit fontScale="90000"/>
            <a:scene3d>
              <a:camera prst="orthographicFront"/>
              <a:lightRig rig="harsh" dir="t"/>
            </a:scene3d>
            <a:sp3d extrusionH="57150" prstMaterial="matte">
              <a:bevelT w="63500" h="12700" prst="angle"/>
              <a:contourClr>
                <a:schemeClr val="bg1">
                  <a:lumMod val="65000"/>
                </a:schemeClr>
              </a:contourClr>
            </a:sp3d>
          </a:bodyPr>
          <a:lstStyle/>
          <a:p>
            <a:pPr algn="ctr"/>
            <a:r>
              <a:rPr lang="en-US" sz="7300" b="1" dirty="0">
                <a:ln/>
                <a:solidFill>
                  <a:schemeClr val="accent1"/>
                </a:solidFill>
              </a:rPr>
              <a:t>THANK YOU </a:t>
            </a:r>
            <a:br>
              <a:rPr lang="en-US" sz="7300" b="1" dirty="0">
                <a:ln/>
                <a:solidFill>
                  <a:schemeClr val="accent1"/>
                </a:solidFill>
              </a:rPr>
            </a:br>
            <a:r>
              <a:rPr lang="en-US" sz="7300" b="1" dirty="0">
                <a:ln/>
                <a:solidFill>
                  <a:schemeClr val="accent1"/>
                </a:solidFill>
              </a:rPr>
              <a:t>for </a:t>
            </a:r>
            <a:br>
              <a:rPr lang="en-US" sz="7300" b="1" dirty="0">
                <a:ln/>
                <a:solidFill>
                  <a:schemeClr val="accent1"/>
                </a:solidFill>
              </a:rPr>
            </a:br>
            <a:r>
              <a:rPr lang="en-US" sz="7300" b="1" dirty="0">
                <a:ln/>
                <a:solidFill>
                  <a:schemeClr val="accent1"/>
                </a:solidFill>
              </a:rPr>
              <a:t>Celebrating</a:t>
            </a:r>
            <a:br>
              <a:rPr lang="en-US" sz="7300" b="1" dirty="0">
                <a:ln/>
                <a:solidFill>
                  <a:schemeClr val="accent1"/>
                </a:solidFill>
              </a:rPr>
            </a:br>
            <a:r>
              <a:rPr lang="en-US" sz="7300" b="1" dirty="0">
                <a:ln/>
                <a:solidFill>
                  <a:schemeClr val="accent1"/>
                </a:solidFill>
              </a:rPr>
              <a:t>HSPBIS Implementation</a:t>
            </a:r>
            <a:br>
              <a:rPr lang="en-US" sz="5300" b="1" dirty="0">
                <a:ln/>
                <a:solidFill>
                  <a:schemeClr val="accent3"/>
                </a:solidFill>
              </a:rPr>
            </a:br>
            <a:br>
              <a:rPr lang="en-US" sz="5300" b="1" dirty="0">
                <a:ln/>
                <a:solidFill>
                  <a:schemeClr val="accent3"/>
                </a:solidFill>
              </a:rPr>
            </a:br>
            <a:br>
              <a:rPr lang="en-US" b="1" dirty="0">
                <a:ln/>
                <a:solidFill>
                  <a:schemeClr val="accent3"/>
                </a:solidFill>
              </a:rPr>
            </a:br>
            <a:br>
              <a:rPr lang="en-US" b="1" dirty="0">
                <a:ln/>
                <a:solidFill>
                  <a:schemeClr val="accent3"/>
                </a:solidFill>
              </a:rPr>
            </a:br>
            <a:endParaRPr lang="en-US" b="1" kern="1200" dirty="0">
              <a:ln/>
              <a:solidFill>
                <a:schemeClr val="accent3"/>
              </a:solidFill>
              <a:latin typeface="+mj-lt"/>
              <a:ea typeface="+mj-ea"/>
              <a:cs typeface="+mj-cs"/>
            </a:endParaRPr>
          </a:p>
        </p:txBody>
      </p:sp>
      <p:pic>
        <p:nvPicPr>
          <p:cNvPr id="6" name="Picture 5" descr="A picture containing lamp, light&#10;&#10;Description automatically generated">
            <a:extLst>
              <a:ext uri="{FF2B5EF4-FFF2-40B4-BE49-F238E27FC236}">
                <a16:creationId xmlns:a16="http://schemas.microsoft.com/office/drawing/2014/main" id="{606F0456-FE02-4275-8623-C98522B35CB8}"/>
              </a:ext>
            </a:extLst>
          </p:cNvPr>
          <p:cNvPicPr>
            <a:picLocks noChangeAspect="1"/>
          </p:cNvPicPr>
          <p:nvPr/>
        </p:nvPicPr>
        <p:blipFill>
          <a:blip r:embed="rId4"/>
          <a:stretch>
            <a:fillRect/>
          </a:stretch>
        </p:blipFill>
        <p:spPr>
          <a:xfrm>
            <a:off x="810769" y="110532"/>
            <a:ext cx="2179732" cy="2179732"/>
          </a:xfrm>
          <a:prstGeom prst="rect">
            <a:avLst/>
          </a:prstGeom>
        </p:spPr>
      </p:pic>
    </p:spTree>
    <p:extLst>
      <p:ext uri="{BB962C8B-B14F-4D97-AF65-F5344CB8AC3E}">
        <p14:creationId xmlns:p14="http://schemas.microsoft.com/office/powerpoint/2010/main" val="51739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accel="50000" decel="50000" fill="hold" nodeType="with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45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F10E685-2230-463C-8632-0491BC20D281}"/>
              </a:ext>
            </a:extLst>
          </p:cNvPr>
          <p:cNvPicPr>
            <a:picLocks noChangeAspect="1"/>
          </p:cNvPicPr>
          <p:nvPr/>
        </p:nvPicPr>
        <p:blipFill>
          <a:blip r:embed="rId3"/>
          <a:stretch>
            <a:fillRect/>
          </a:stretch>
        </p:blipFill>
        <p:spPr>
          <a:xfrm>
            <a:off x="-47974" y="0"/>
            <a:ext cx="12196431" cy="2769708"/>
          </a:xfrm>
          <a:prstGeom prst="rect">
            <a:avLst/>
          </a:prstGeom>
        </p:spPr>
      </p:pic>
      <p:sp>
        <p:nvSpPr>
          <p:cNvPr id="6" name="TextBox 5">
            <a:extLst>
              <a:ext uri="{FF2B5EF4-FFF2-40B4-BE49-F238E27FC236}">
                <a16:creationId xmlns:a16="http://schemas.microsoft.com/office/drawing/2014/main" id="{F5F09B01-92D7-4029-861A-7DA3F8F060E8}"/>
              </a:ext>
            </a:extLst>
          </p:cNvPr>
          <p:cNvSpPr txBox="1"/>
          <p:nvPr/>
        </p:nvSpPr>
        <p:spPr>
          <a:xfrm>
            <a:off x="94421" y="2805502"/>
            <a:ext cx="12011439" cy="3939540"/>
          </a:xfrm>
          <a:prstGeom prst="rect">
            <a:avLst/>
          </a:prstGeom>
          <a:noFill/>
        </p:spPr>
        <p:txBody>
          <a:bodyPr wrap="square">
            <a:spAutoFit/>
          </a:bodyPr>
          <a:lstStyle/>
          <a:p>
            <a:pPr algn="ctr"/>
            <a:r>
              <a:rPr lang="en-US" sz="1600" b="1" i="0" u="sng" dirty="0">
                <a:solidFill>
                  <a:srgbClr val="000000"/>
                </a:solidFill>
                <a:effectLst/>
                <a:latin typeface="trebuchet ms" panose="020B0603020202020204" pitchFamily="34" charset="0"/>
              </a:rPr>
              <a:t>KEYNOTE </a:t>
            </a:r>
          </a:p>
          <a:p>
            <a:pPr algn="ctr"/>
            <a:r>
              <a:rPr lang="en-US" sz="1200" b="1" dirty="0">
                <a:solidFill>
                  <a:srgbClr val="000000"/>
                </a:solidFill>
                <a:effectLst/>
                <a:latin typeface="trebuchet ms" panose="020B0603020202020204" pitchFamily="34" charset="0"/>
              </a:rPr>
              <a:t>Susan Barrett  </a:t>
            </a:r>
            <a:r>
              <a:rPr lang="en-US" sz="1200" dirty="0">
                <a:solidFill>
                  <a:srgbClr val="000000"/>
                </a:solidFill>
                <a:effectLst/>
                <a:latin typeface="trebuchet ms" panose="020B0603020202020204" pitchFamily="34" charset="0"/>
              </a:rPr>
              <a:t>Director  Center for Social Behavior Supports, Old Dominion University</a:t>
            </a:r>
            <a:endParaRPr lang="en-US" sz="1200" b="0" i="0" dirty="0">
              <a:solidFill>
                <a:srgbClr val="000000"/>
              </a:solidFill>
              <a:effectLst/>
              <a:latin typeface="Verdana" panose="020B0604030504040204" pitchFamily="34" charset="0"/>
            </a:endParaRPr>
          </a:p>
          <a:p>
            <a:pPr algn="ctr"/>
            <a:r>
              <a:rPr lang="en-US" sz="2000" b="1" i="1" dirty="0">
                <a:solidFill>
                  <a:srgbClr val="008080"/>
                </a:solidFill>
                <a:effectLst/>
                <a:latin typeface="trebuchet ms" panose="020B0603020202020204" pitchFamily="34" charset="0"/>
              </a:rPr>
              <a:t>Integrating a Trauma-Informed Approach within the HS-PBIS Framework</a:t>
            </a:r>
            <a:endParaRPr lang="en-US" sz="2000" b="0" i="0" dirty="0">
              <a:solidFill>
                <a:srgbClr val="000000"/>
              </a:solidFill>
              <a:effectLst/>
              <a:latin typeface="Verdana" panose="020B0604030504040204" pitchFamily="34" charset="0"/>
            </a:endParaRPr>
          </a:p>
          <a:p>
            <a:pPr algn="ctr"/>
            <a:r>
              <a:rPr lang="en-US" sz="1600" b="1" i="0" u="sng" dirty="0">
                <a:solidFill>
                  <a:srgbClr val="000000"/>
                </a:solidFill>
                <a:effectLst/>
                <a:latin typeface="trebuchet ms" panose="020B0603020202020204" pitchFamily="34" charset="0"/>
              </a:rPr>
              <a:t>ADMINSTRATOR and SUPPORT PERSONNEL Stand </a:t>
            </a:r>
          </a:p>
          <a:p>
            <a:pPr algn="ctr"/>
            <a:r>
              <a:rPr lang="en-US" sz="1200" b="1" dirty="0">
                <a:effectLst/>
                <a:latin typeface="trebuchet ms" panose="020B0603020202020204" pitchFamily="34" charset="0"/>
              </a:rPr>
              <a:t>Jacob Olsen, Ph.D., </a:t>
            </a:r>
            <a:r>
              <a:rPr lang="en-US" sz="1200" dirty="0">
                <a:effectLst/>
                <a:latin typeface="trebuchet ms" panose="020B0603020202020204" pitchFamily="34" charset="0"/>
              </a:rPr>
              <a:t>Assistant Professor, Counseling Program, California State University Long Beach</a:t>
            </a:r>
            <a:br>
              <a:rPr lang="en-US" b="0" i="0" dirty="0">
                <a:solidFill>
                  <a:srgbClr val="000000"/>
                </a:solidFill>
                <a:effectLst/>
                <a:latin typeface="Verdana" panose="020B0604030504040204" pitchFamily="34" charset="0"/>
              </a:rPr>
            </a:br>
            <a:r>
              <a:rPr lang="en-US" sz="2000" b="1" i="1" dirty="0">
                <a:solidFill>
                  <a:srgbClr val="008080"/>
                </a:solidFill>
                <a:effectLst/>
                <a:latin typeface="trebuchet ms" panose="020B0603020202020204" pitchFamily="34" charset="0"/>
              </a:rPr>
              <a:t>Providing Trauma Informed Supports through a PBIS Framework</a:t>
            </a:r>
            <a:endParaRPr lang="en-US" sz="2000" b="0" i="0" dirty="0">
              <a:solidFill>
                <a:srgbClr val="000000"/>
              </a:solidFill>
              <a:effectLst/>
              <a:latin typeface="Verdana" panose="020B0604030504040204" pitchFamily="34" charset="0"/>
            </a:endParaRPr>
          </a:p>
          <a:p>
            <a:pPr algn="ctr"/>
            <a:r>
              <a:rPr lang="en-US" sz="1600" b="1" i="0" u="sng" dirty="0">
                <a:solidFill>
                  <a:srgbClr val="000000"/>
                </a:solidFill>
                <a:effectLst/>
                <a:latin typeface="trebuchet ms" panose="020B0603020202020204" pitchFamily="34" charset="0"/>
              </a:rPr>
              <a:t>TEACHER Strand</a:t>
            </a:r>
          </a:p>
          <a:p>
            <a:pPr algn="ctr"/>
            <a:r>
              <a:rPr lang="en-US" sz="1200" b="1" dirty="0">
                <a:effectLst/>
                <a:latin typeface="trebuchet ms" panose="020B0603020202020204" pitchFamily="34" charset="0"/>
              </a:rPr>
              <a:t>Ami </a:t>
            </a:r>
            <a:r>
              <a:rPr lang="en-US" sz="1200" b="1" dirty="0" err="1">
                <a:effectLst/>
                <a:latin typeface="trebuchet ms" panose="020B0603020202020204" pitchFamily="34" charset="0"/>
              </a:rPr>
              <a:t>Flammini</a:t>
            </a:r>
            <a:r>
              <a:rPr lang="en-US" sz="1200" b="1" dirty="0">
                <a:effectLst/>
                <a:latin typeface="trebuchet ms" panose="020B0603020202020204" pitchFamily="34" charset="0"/>
              </a:rPr>
              <a:t>, LCSW, </a:t>
            </a:r>
            <a:r>
              <a:rPr lang="en-US" sz="1200" dirty="0">
                <a:effectLst/>
                <a:latin typeface="trebuchet ms" panose="020B0603020202020204" pitchFamily="34" charset="0"/>
              </a:rPr>
              <a:t>Technical Assistance &amp; Training Director, Midwest PBIS Network</a:t>
            </a:r>
            <a:endParaRPr lang="en-US" sz="1200" b="0" i="0" dirty="0">
              <a:solidFill>
                <a:srgbClr val="000000"/>
              </a:solidFill>
              <a:effectLst/>
              <a:latin typeface="trebuchet ms" panose="020B0603020202020204" pitchFamily="34" charset="0"/>
            </a:endParaRPr>
          </a:p>
          <a:p>
            <a:pPr algn="ctr"/>
            <a:r>
              <a:rPr lang="en-US" sz="2000" b="1" i="1" dirty="0">
                <a:solidFill>
                  <a:srgbClr val="008080"/>
                </a:solidFill>
                <a:effectLst/>
                <a:latin typeface="trebuchet ms" panose="020B0603020202020204" pitchFamily="34" charset="0"/>
              </a:rPr>
              <a:t>PBIS Trauma-Informed Alignment for High School Classrooms</a:t>
            </a:r>
          </a:p>
          <a:p>
            <a:pPr algn="ctr"/>
            <a:r>
              <a:rPr lang="en-US" sz="1600" b="1" i="0" u="sng" dirty="0">
                <a:solidFill>
                  <a:srgbClr val="000000"/>
                </a:solidFill>
                <a:effectLst/>
                <a:latin typeface="trebuchet ms" panose="020B0603020202020204" pitchFamily="34" charset="0"/>
              </a:rPr>
              <a:t>STUDENT PLUS ADULT ALLY Strand</a:t>
            </a:r>
            <a:endParaRPr lang="en-US" sz="1600" b="1" u="sng" dirty="0">
              <a:solidFill>
                <a:srgbClr val="000000"/>
              </a:solidFill>
              <a:latin typeface="trebuchet ms" panose="020B0603020202020204" pitchFamily="34" charset="0"/>
            </a:endParaRPr>
          </a:p>
          <a:p>
            <a:pPr algn="ctr"/>
            <a:r>
              <a:rPr lang="en-US" sz="1200" b="1" dirty="0">
                <a:effectLst/>
                <a:latin typeface="trebuchet ms" panose="020B0603020202020204" pitchFamily="34" charset="0"/>
              </a:rPr>
              <a:t>Patti </a:t>
            </a:r>
            <a:r>
              <a:rPr lang="en-US" sz="1200" b="1" dirty="0" err="1">
                <a:effectLst/>
                <a:latin typeface="trebuchet ms" panose="020B0603020202020204" pitchFamily="34" charset="0"/>
              </a:rPr>
              <a:t>Hershfeldt</a:t>
            </a:r>
            <a:r>
              <a:rPr lang="en-US" sz="1200" b="1" dirty="0">
                <a:effectLst/>
                <a:latin typeface="trebuchet ms" panose="020B0603020202020204" pitchFamily="34" charset="0"/>
              </a:rPr>
              <a:t>, </a:t>
            </a:r>
            <a:r>
              <a:rPr lang="en-US" sz="1200" b="1" dirty="0" err="1">
                <a:effectLst/>
                <a:latin typeface="trebuchet ms" panose="020B0603020202020204" pitchFamily="34" charset="0"/>
              </a:rPr>
              <a:t>Ed.D</a:t>
            </a:r>
            <a:r>
              <a:rPr lang="en-US" sz="1200" b="1" dirty="0">
                <a:effectLst/>
                <a:latin typeface="trebuchet ms" panose="020B0603020202020204" pitchFamily="34" charset="0"/>
              </a:rPr>
              <a:t>, </a:t>
            </a:r>
            <a:r>
              <a:rPr lang="en-US" sz="1200" dirty="0">
                <a:effectLst/>
                <a:latin typeface="trebuchet ms" panose="020B0603020202020204" pitchFamily="34" charset="0"/>
              </a:rPr>
              <a:t>Co-director, Center for Social Behavior Support, Old Dominion University</a:t>
            </a:r>
            <a:r>
              <a:rPr lang="en-US" sz="1200" b="0" i="0" dirty="0">
                <a:solidFill>
                  <a:srgbClr val="000000"/>
                </a:solidFill>
                <a:effectLst/>
                <a:latin typeface="trebuchet ms" panose="020B0603020202020204" pitchFamily="34" charset="0"/>
              </a:rPr>
              <a:t>  </a:t>
            </a:r>
            <a:r>
              <a:rPr lang="en-US" sz="1800" b="0" i="0" dirty="0">
                <a:solidFill>
                  <a:srgbClr val="000000"/>
                </a:solidFill>
                <a:effectLst/>
                <a:latin typeface="trebuchet ms" panose="020B0603020202020204" pitchFamily="34" charset="0"/>
              </a:rPr>
              <a:t>                       </a:t>
            </a:r>
            <a:r>
              <a:rPr lang="en-US" sz="1800" b="1" i="1" dirty="0">
                <a:solidFill>
                  <a:srgbClr val="008080"/>
                </a:solidFill>
                <a:effectLst/>
                <a:latin typeface="trebuchet ms" panose="020B0603020202020204" pitchFamily="34" charset="0"/>
              </a:rPr>
              <a:t> </a:t>
            </a:r>
          </a:p>
          <a:p>
            <a:pPr algn="ctr"/>
            <a:r>
              <a:rPr lang="en-US" sz="2000" b="1" i="1" dirty="0">
                <a:solidFill>
                  <a:srgbClr val="008080"/>
                </a:solidFill>
                <a:effectLst/>
                <a:latin typeface="trebuchet ms" panose="020B0603020202020204" pitchFamily="34" charset="0"/>
              </a:rPr>
              <a:t>Supporting Wellness for ALL Students:  Examples from the Field</a:t>
            </a:r>
          </a:p>
          <a:p>
            <a:pPr algn="ctr"/>
            <a:r>
              <a:rPr lang="en-US" sz="1600" b="1" i="0" u="sng" dirty="0">
                <a:solidFill>
                  <a:srgbClr val="000000"/>
                </a:solidFill>
                <a:effectLst/>
                <a:latin typeface="trebuchet ms" panose="020B0603020202020204" pitchFamily="34" charset="0"/>
              </a:rPr>
              <a:t>EDUCATOR WELLNESS Plenary </a:t>
            </a:r>
          </a:p>
          <a:p>
            <a:pPr algn="ctr"/>
            <a:r>
              <a:rPr lang="en-US" sz="1200" b="1" dirty="0">
                <a:solidFill>
                  <a:srgbClr val="000000"/>
                </a:solidFill>
                <a:latin typeface="trebuchet ms" panose="020B0603020202020204" pitchFamily="34" charset="0"/>
              </a:rPr>
              <a:t>Cristy Clouse and Henri Maddocks, </a:t>
            </a:r>
            <a:r>
              <a:rPr lang="en-US" sz="1200" dirty="0" err="1">
                <a:solidFill>
                  <a:srgbClr val="000000"/>
                </a:solidFill>
                <a:latin typeface="trebuchet ms" panose="020B0603020202020204" pitchFamily="34" charset="0"/>
              </a:rPr>
              <a:t>CalTAC</a:t>
            </a:r>
            <a:r>
              <a:rPr lang="en-US" sz="1200" dirty="0">
                <a:solidFill>
                  <a:srgbClr val="000000"/>
                </a:solidFill>
                <a:latin typeface="trebuchet ms" panose="020B0603020202020204" pitchFamily="34" charset="0"/>
              </a:rPr>
              <a:t>-PBIS, Inc.</a:t>
            </a:r>
            <a:endParaRPr lang="en-US" sz="1200" i="0" dirty="0">
              <a:solidFill>
                <a:srgbClr val="000000"/>
              </a:solidFill>
              <a:effectLst/>
              <a:latin typeface="trebuchet ms" panose="020B0603020202020204" pitchFamily="34" charset="0"/>
            </a:endParaRPr>
          </a:p>
          <a:p>
            <a:pPr algn="ctr"/>
            <a:r>
              <a:rPr lang="en-US" sz="2000" b="1" i="1" dirty="0">
                <a:solidFill>
                  <a:srgbClr val="008080"/>
                </a:solidFill>
                <a:effectLst/>
                <a:latin typeface="trebuchet ms" panose="020B0603020202020204" pitchFamily="34" charset="0"/>
              </a:rPr>
              <a:t>Cultivating Your Well-Being:  Four Pillars of a Healthy Mind Practice Activities</a:t>
            </a:r>
            <a:endParaRPr lang="en-US" sz="20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290701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541556ED-E204-46F9-9AC5-5DCF0C543D1F}"/>
              </a:ext>
            </a:extLst>
          </p:cNvPr>
          <p:cNvSpPr>
            <a:spLocks noGrp="1"/>
          </p:cNvSpPr>
          <p:nvPr>
            <p:ph type="title"/>
          </p:nvPr>
        </p:nvSpPr>
        <p:spPr>
          <a:xfrm>
            <a:off x="-4720" y="5591909"/>
            <a:ext cx="12270126" cy="1170082"/>
          </a:xfrm>
          <a:solidFill>
            <a:schemeClr val="tx1"/>
          </a:solidFill>
        </p:spPr>
        <p:txBody>
          <a:bodyPr vert="horz" lIns="91440" tIns="45720" rIns="91440" bIns="45720" rtlCol="0" anchor="b">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a:ln/>
                <a:solidFill>
                  <a:schemeClr val="bg2">
                    <a:lumMod val="20000"/>
                    <a:lumOff val="80000"/>
                  </a:schemeClr>
                </a:solidFill>
              </a:rPr>
              <a:t>For  Your Consideration</a:t>
            </a:r>
          </a:p>
        </p:txBody>
      </p:sp>
      <p:pic>
        <p:nvPicPr>
          <p:cNvPr id="30" name="Picture 29">
            <a:extLst>
              <a:ext uri="{FF2B5EF4-FFF2-40B4-BE49-F238E27FC236}">
                <a16:creationId xmlns:a16="http://schemas.microsoft.com/office/drawing/2014/main" id="{44F3AFF0-40E1-478F-A0F2-F3A3FAFEB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59" y="170821"/>
            <a:ext cx="11940144" cy="5159829"/>
          </a:xfrm>
          <a:prstGeom prst="roundRect">
            <a:avLst>
              <a:gd name="adj" fmla="val 3876"/>
            </a:avLst>
          </a:prstGeom>
          <a:ln w="38100">
            <a:solidFill>
              <a:schemeClr val="accent1"/>
            </a:solidFill>
          </a:ln>
          <a:effectLst/>
        </p:spPr>
      </p:pic>
      <p:sp>
        <p:nvSpPr>
          <p:cNvPr id="32" name="Rectangle 31">
            <a:extLst>
              <a:ext uri="{FF2B5EF4-FFF2-40B4-BE49-F238E27FC236}">
                <a16:creationId xmlns:a16="http://schemas.microsoft.com/office/drawing/2014/main" id="{D241DBD5-F167-4A63-B151-E064FB197400}"/>
              </a:ext>
            </a:extLst>
          </p:cNvPr>
          <p:cNvSpPr/>
          <p:nvPr/>
        </p:nvSpPr>
        <p:spPr>
          <a:xfrm>
            <a:off x="9756949" y="5286902"/>
            <a:ext cx="2278654" cy="360273"/>
          </a:xfrm>
          <a:prstGeom prst="rect">
            <a:avLst/>
          </a:prstGeom>
          <a:solidFill>
            <a:schemeClr val="bg1">
              <a:alpha val="50000"/>
            </a:schemeClr>
          </a:solidFill>
          <a:ln>
            <a:noFill/>
          </a:ln>
        </p:spPr>
        <p:txBody>
          <a:bodyPr wrap="square" lIns="91440" tIns="45720" rIns="91440" bIns="45720">
            <a:noAutofit/>
          </a:bodyPr>
          <a:lstStyle/>
          <a:p>
            <a:pPr algn="r">
              <a:spcAft>
                <a:spcPts val="600"/>
              </a:spcAft>
            </a:pPr>
            <a:r>
              <a:rPr lang="en-US" sz="1300" b="0" cap="none" spc="0" dirty="0">
                <a:ln w="0"/>
                <a:effectLst>
                  <a:outerShdw blurRad="38100" dist="25400" dir="5400000" algn="ctr" rotWithShape="0">
                    <a:srgbClr val="6E747A">
                      <a:alpha val="43000"/>
                    </a:srgbClr>
                  </a:outerShdw>
                </a:effectLst>
              </a:rPr>
              <a:t>Flannery and Kato, 2012</a:t>
            </a:r>
          </a:p>
        </p:txBody>
      </p:sp>
    </p:spTree>
    <p:extLst>
      <p:ext uri="{BB962C8B-B14F-4D97-AF65-F5344CB8AC3E}">
        <p14:creationId xmlns:p14="http://schemas.microsoft.com/office/powerpoint/2010/main" val="309471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261838-8E29-428D-9234-8E48C690136E}"/>
              </a:ext>
            </a:extLst>
          </p:cNvPr>
          <p:cNvSpPr/>
          <p:nvPr/>
        </p:nvSpPr>
        <p:spPr>
          <a:xfrm>
            <a:off x="168166" y="215205"/>
            <a:ext cx="11808371" cy="5078313"/>
          </a:xfrm>
          <a:prstGeom prst="rect">
            <a:avLst/>
          </a:prstGeom>
          <a:solidFill>
            <a:schemeClr val="tx1"/>
          </a:solidFill>
          <a:ln w="76200">
            <a:solidFill>
              <a:schemeClr val="accent1"/>
            </a:solidFill>
          </a:ln>
          <a:scene3d>
            <a:camera prst="orthographicFront"/>
            <a:lightRig rig="threePt" dir="t"/>
          </a:scene3d>
          <a:sp3d>
            <a:bevelT/>
          </a:sp3d>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a:ln/>
                <a:solidFill>
                  <a:schemeClr val="accent1">
                    <a:lumMod val="20000"/>
                    <a:lumOff val="80000"/>
                  </a:schemeClr>
                </a:solidFill>
              </a:rPr>
              <a:t>REFLECT on “WHY” </a:t>
            </a:r>
          </a:p>
          <a:p>
            <a:pPr algn="ctr"/>
            <a:r>
              <a:rPr lang="en-US" sz="2800" b="1" i="1" dirty="0">
                <a:ln/>
                <a:solidFill>
                  <a:schemeClr val="accent1">
                    <a:lumMod val="20000"/>
                    <a:lumOff val="80000"/>
                  </a:schemeClr>
                </a:solidFill>
              </a:rPr>
              <a:t>you are part of high school reform </a:t>
            </a:r>
          </a:p>
          <a:p>
            <a:pPr algn="ctr"/>
            <a:r>
              <a:rPr lang="en-US" sz="8000" b="1" dirty="0">
                <a:ln/>
                <a:solidFill>
                  <a:schemeClr val="accent1">
                    <a:lumMod val="20000"/>
                    <a:lumOff val="80000"/>
                  </a:schemeClr>
                </a:solidFill>
              </a:rPr>
              <a:t>ENCOURAGE</a:t>
            </a:r>
            <a:r>
              <a:rPr lang="en-US" sz="3200" b="1" dirty="0">
                <a:ln/>
                <a:solidFill>
                  <a:schemeClr val="accent1">
                    <a:lumMod val="20000"/>
                    <a:lumOff val="80000"/>
                  </a:schemeClr>
                </a:solidFill>
              </a:rPr>
              <a:t> </a:t>
            </a:r>
          </a:p>
          <a:p>
            <a:pPr algn="ctr"/>
            <a:r>
              <a:rPr lang="en-US" sz="2800" b="1" i="1" dirty="0">
                <a:ln/>
                <a:solidFill>
                  <a:schemeClr val="accent1">
                    <a:lumMod val="20000"/>
                    <a:lumOff val="80000"/>
                  </a:schemeClr>
                </a:solidFill>
              </a:rPr>
              <a:t>coalescing around the topic  </a:t>
            </a:r>
          </a:p>
          <a:p>
            <a:pPr algn="ctr"/>
            <a:r>
              <a:rPr lang="en-US" sz="8000" b="1" dirty="0">
                <a:ln/>
                <a:solidFill>
                  <a:schemeClr val="accent1">
                    <a:lumMod val="20000"/>
                    <a:lumOff val="80000"/>
                  </a:schemeClr>
                </a:solidFill>
              </a:rPr>
              <a:t>CELEBRATE</a:t>
            </a:r>
            <a:r>
              <a:rPr lang="en-US" sz="3200" b="1" dirty="0">
                <a:ln/>
                <a:solidFill>
                  <a:schemeClr val="accent1">
                    <a:lumMod val="20000"/>
                    <a:lumOff val="80000"/>
                  </a:schemeClr>
                </a:solidFill>
              </a:rPr>
              <a:t> </a:t>
            </a:r>
          </a:p>
          <a:p>
            <a:pPr algn="ctr"/>
            <a:r>
              <a:rPr lang="en-US" sz="2800" b="1" i="1" dirty="0">
                <a:ln/>
                <a:solidFill>
                  <a:schemeClr val="accent1">
                    <a:lumMod val="20000"/>
                    <a:lumOff val="80000"/>
                  </a:schemeClr>
                </a:solidFill>
              </a:rPr>
              <a:t>participation and involvement in the transformation</a:t>
            </a:r>
          </a:p>
        </p:txBody>
      </p:sp>
      <p:sp>
        <p:nvSpPr>
          <p:cNvPr id="4" name="Rectangle 3">
            <a:extLst>
              <a:ext uri="{FF2B5EF4-FFF2-40B4-BE49-F238E27FC236}">
                <a16:creationId xmlns:a16="http://schemas.microsoft.com/office/drawing/2014/main" id="{6EE59D98-8B8B-4BAB-B741-BB7E5D158900}"/>
              </a:ext>
            </a:extLst>
          </p:cNvPr>
          <p:cNvSpPr/>
          <p:nvPr/>
        </p:nvSpPr>
        <p:spPr>
          <a:xfrm>
            <a:off x="249766" y="5505583"/>
            <a:ext cx="11524310"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a:ln/>
                <a:solidFill>
                  <a:schemeClr val="accent3"/>
                </a:solidFill>
                <a:effectLst/>
              </a:rPr>
              <a:t>AUTHENTIC ENGAGEMENT</a:t>
            </a:r>
          </a:p>
        </p:txBody>
      </p:sp>
    </p:spTree>
    <p:extLst>
      <p:ext uri="{BB962C8B-B14F-4D97-AF65-F5344CB8AC3E}">
        <p14:creationId xmlns:p14="http://schemas.microsoft.com/office/powerpoint/2010/main" val="307653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6B6E63-6118-47CA-AA8F-3B94AF105603}"/>
              </a:ext>
            </a:extLst>
          </p:cNvPr>
          <p:cNvSpPr/>
          <p:nvPr/>
        </p:nvSpPr>
        <p:spPr>
          <a:xfrm>
            <a:off x="-42041" y="4593021"/>
            <a:ext cx="12234041" cy="2428199"/>
          </a:xfrm>
          <a:prstGeom prst="rect">
            <a:avLst/>
          </a:prstGeom>
          <a:solidFill>
            <a:schemeClr val="tx1"/>
          </a:solidFill>
          <a:effectLst/>
        </p:spPr>
        <p:txBody>
          <a:bodyPr vert="horz" lIns="91440" tIns="45720" rIns="91440" bIns="45720" rtlCol="0" anchor="b">
            <a:noAutofit/>
            <a:scene3d>
              <a:camera prst="orthographicFront"/>
              <a:lightRig rig="harsh" dir="t"/>
            </a:scene3d>
            <a:sp3d extrusionH="57150" prstMaterial="matte">
              <a:bevelT w="63500" h="12700" prst="angle"/>
              <a:contourClr>
                <a:schemeClr val="bg1">
                  <a:lumMod val="65000"/>
                </a:schemeClr>
              </a:contourClr>
            </a:sp3d>
          </a:bodyPr>
          <a:lstStyle/>
          <a:p>
            <a:pPr algn="ctr">
              <a:spcBef>
                <a:spcPct val="0"/>
              </a:spcBef>
              <a:spcAft>
                <a:spcPts val="600"/>
              </a:spcAft>
            </a:pPr>
            <a:r>
              <a:rPr lang="en-US" sz="8000" b="1" dirty="0">
                <a:ln/>
                <a:solidFill>
                  <a:schemeClr val="bg2">
                    <a:lumMod val="60000"/>
                    <a:lumOff val="40000"/>
                  </a:schemeClr>
                </a:solidFill>
                <a:latin typeface="+mj-lt"/>
                <a:ea typeface="+mj-ea"/>
                <a:cs typeface="+mj-cs"/>
              </a:rPr>
              <a:t>Normalizing a </a:t>
            </a:r>
          </a:p>
          <a:p>
            <a:pPr algn="ctr">
              <a:spcBef>
                <a:spcPct val="0"/>
              </a:spcBef>
              <a:spcAft>
                <a:spcPts val="600"/>
              </a:spcAft>
            </a:pPr>
            <a:r>
              <a:rPr lang="en-US" sz="8000" b="1" dirty="0">
                <a:ln/>
                <a:solidFill>
                  <a:schemeClr val="bg2">
                    <a:lumMod val="60000"/>
                    <a:lumOff val="40000"/>
                  </a:schemeClr>
                </a:solidFill>
                <a:latin typeface="+mj-lt"/>
                <a:ea typeface="+mj-ea"/>
                <a:cs typeface="+mj-cs"/>
              </a:rPr>
              <a:t>Culture of Wellness</a:t>
            </a:r>
          </a:p>
        </p:txBody>
      </p:sp>
      <p:pic>
        <p:nvPicPr>
          <p:cNvPr id="5" name="Picture 4" descr="A picture containing shape&#10;&#10;Description automatically generated">
            <a:extLst>
              <a:ext uri="{FF2B5EF4-FFF2-40B4-BE49-F238E27FC236}">
                <a16:creationId xmlns:a16="http://schemas.microsoft.com/office/drawing/2014/main" id="{9FC891B6-310B-41FE-83A5-DCDF9BF4D95D}"/>
              </a:ext>
            </a:extLst>
          </p:cNvPr>
          <p:cNvPicPr>
            <a:picLocks noChangeAspect="1"/>
          </p:cNvPicPr>
          <p:nvPr/>
        </p:nvPicPr>
        <p:blipFill>
          <a:blip r:embed="rId3"/>
          <a:stretch>
            <a:fillRect/>
          </a:stretch>
        </p:blipFill>
        <p:spPr>
          <a:xfrm>
            <a:off x="383627" y="575546"/>
            <a:ext cx="3825765" cy="3675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319836FC-20D0-474A-84C7-FF570E7C1CA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234855" y="844711"/>
            <a:ext cx="3531576" cy="3457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0B5A1385-9009-4176-A69C-F036EECDBEC7}"/>
              </a:ext>
            </a:extLst>
          </p:cNvPr>
          <p:cNvPicPr>
            <a:picLocks noChangeAspect="1"/>
          </p:cNvPicPr>
          <p:nvPr/>
        </p:nvPicPr>
        <p:blipFill>
          <a:blip r:embed="rId5"/>
          <a:stretch>
            <a:fillRect/>
          </a:stretch>
        </p:blipFill>
        <p:spPr>
          <a:xfrm>
            <a:off x="4333410" y="783591"/>
            <a:ext cx="4111652" cy="3219194"/>
          </a:xfrm>
          <a:prstGeom prst="roundRect">
            <a:avLst>
              <a:gd name="adj" fmla="val 3876"/>
            </a:avLst>
          </a:prstGeom>
          <a:ln>
            <a:noFill/>
          </a:ln>
          <a:effectLst/>
        </p:spPr>
      </p:pic>
      <p:sp>
        <p:nvSpPr>
          <p:cNvPr id="9" name="Rectangle 8">
            <a:extLst>
              <a:ext uri="{FF2B5EF4-FFF2-40B4-BE49-F238E27FC236}">
                <a16:creationId xmlns:a16="http://schemas.microsoft.com/office/drawing/2014/main" id="{CD798546-0853-48EC-88ED-15E3ED1ADE9B}"/>
              </a:ext>
            </a:extLst>
          </p:cNvPr>
          <p:cNvSpPr/>
          <p:nvPr/>
        </p:nvSpPr>
        <p:spPr>
          <a:xfrm>
            <a:off x="527670" y="3429000"/>
            <a:ext cx="3531576" cy="353157"/>
          </a:xfrm>
          <a:prstGeom prst="rect">
            <a:avLst/>
          </a:prstGeom>
          <a:noFill/>
          <a:ln>
            <a:noFill/>
          </a:ln>
        </p:spPr>
        <p:txBody>
          <a:bodyPr wrap="square" lIns="91440" tIns="45720" rIns="91440" bIns="45720">
            <a:noAutofit/>
          </a:bodyPr>
          <a:lstStyle/>
          <a:p>
            <a:pPr algn="ctr">
              <a:spcAft>
                <a:spcPts val="600"/>
              </a:spcAft>
            </a:pPr>
            <a:r>
              <a:rPr lang="en-US" sz="2400" b="1" cap="none" spc="50" dirty="0">
                <a:ln w="0"/>
                <a:solidFill>
                  <a:schemeClr val="bg1"/>
                </a:solidFill>
                <a:effectLst>
                  <a:innerShdw blurRad="63500" dist="50800" dir="13500000">
                    <a:srgbClr val="000000">
                      <a:alpha val="50000"/>
                    </a:srgbClr>
                  </a:innerShdw>
                </a:effectLst>
              </a:rPr>
              <a:t>Multi-Tiered Systems of Support</a:t>
            </a:r>
          </a:p>
        </p:txBody>
      </p:sp>
      <p:sp>
        <p:nvSpPr>
          <p:cNvPr id="10" name="Rectangle 9">
            <a:extLst>
              <a:ext uri="{FF2B5EF4-FFF2-40B4-BE49-F238E27FC236}">
                <a16:creationId xmlns:a16="http://schemas.microsoft.com/office/drawing/2014/main" id="{B2E43D21-C0CE-4545-8DC1-97ABFF3ED336}"/>
              </a:ext>
            </a:extLst>
          </p:cNvPr>
          <p:cNvSpPr/>
          <p:nvPr/>
        </p:nvSpPr>
        <p:spPr>
          <a:xfrm>
            <a:off x="8234855" y="134723"/>
            <a:ext cx="3531576" cy="276580"/>
          </a:xfrm>
          <a:prstGeom prst="rect">
            <a:avLst/>
          </a:prstGeom>
          <a:noFill/>
          <a:ln>
            <a:noFill/>
          </a:ln>
        </p:spPr>
        <p:txBody>
          <a:bodyPr wrap="square" lIns="91440" tIns="45720" rIns="91440" bIns="45720">
            <a:noAutofit/>
          </a:bodyPr>
          <a:lstStyle/>
          <a:p>
            <a:pPr algn="ctr">
              <a:spcAft>
                <a:spcPts val="600"/>
              </a:spcAft>
            </a:pPr>
            <a:r>
              <a:rPr lang="en-US" b="1" cap="none" spc="50" dirty="0">
                <a:ln w="0"/>
                <a:effectLst>
                  <a:innerShdw blurRad="63500" dist="50800" dir="13500000">
                    <a:srgbClr val="000000">
                      <a:alpha val="50000"/>
                    </a:srgbClr>
                  </a:innerShdw>
                </a:effectLst>
              </a:rPr>
              <a:t>Adult Wellness Brief</a:t>
            </a:r>
          </a:p>
          <a:p>
            <a:pPr algn="ctr">
              <a:spcAft>
                <a:spcPts val="600"/>
              </a:spcAft>
            </a:pPr>
            <a:r>
              <a:rPr lang="en-US" b="1" spc="50" dirty="0">
                <a:ln w="0"/>
                <a:effectLst>
                  <a:innerShdw blurRad="63500" dist="50800" dir="13500000">
                    <a:srgbClr val="000000">
                      <a:alpha val="50000"/>
                    </a:srgbClr>
                  </a:innerShdw>
                </a:effectLst>
              </a:rPr>
              <a:t>Center on PBIS www.pbis.org</a:t>
            </a:r>
            <a:endParaRPr lang="en-US" b="1" cap="none" spc="50" dirty="0">
              <a:ln w="0"/>
              <a:effectLst>
                <a:innerShdw blurRad="63500" dist="50800" dir="13500000">
                  <a:srgbClr val="000000">
                    <a:alpha val="50000"/>
                  </a:srgbClr>
                </a:innerShdw>
              </a:effectLst>
            </a:endParaRPr>
          </a:p>
        </p:txBody>
      </p:sp>
      <p:sp>
        <p:nvSpPr>
          <p:cNvPr id="11" name="TextBox 10">
            <a:extLst>
              <a:ext uri="{FF2B5EF4-FFF2-40B4-BE49-F238E27FC236}">
                <a16:creationId xmlns:a16="http://schemas.microsoft.com/office/drawing/2014/main" id="{A5AB0646-6666-4158-B119-9ABF3767A59F}"/>
              </a:ext>
            </a:extLst>
          </p:cNvPr>
          <p:cNvSpPr txBox="1"/>
          <p:nvPr/>
        </p:nvSpPr>
        <p:spPr>
          <a:xfrm>
            <a:off x="483475" y="627990"/>
            <a:ext cx="3531576" cy="830997"/>
          </a:xfrm>
          <a:prstGeom prst="rect">
            <a:avLst/>
          </a:prstGeom>
          <a:noFill/>
        </p:spPr>
        <p:txBody>
          <a:bodyPr wrap="square">
            <a:spAutoFit/>
          </a:bodyPr>
          <a:lstStyle/>
          <a:p>
            <a:pPr algn="ctr"/>
            <a:r>
              <a:rPr lang="en-US" sz="1200" b="1" dirty="0">
                <a:solidFill>
                  <a:schemeClr val="bg1"/>
                </a:solidFill>
              </a:rPr>
              <a:t>MTSS ADULT WELLNESS</a:t>
            </a:r>
          </a:p>
          <a:p>
            <a:r>
              <a:rPr lang="en-US" sz="1200" dirty="0">
                <a:solidFill>
                  <a:schemeClr val="bg1"/>
                </a:solidFill>
              </a:rPr>
              <a:t>https://www.pbis.org/video/session-a3-pbis-forum-2020-multi-tiered-systems-to-support-adult-wellness</a:t>
            </a:r>
          </a:p>
        </p:txBody>
      </p:sp>
    </p:spTree>
    <p:extLst>
      <p:ext uri="{BB962C8B-B14F-4D97-AF65-F5344CB8AC3E}">
        <p14:creationId xmlns:p14="http://schemas.microsoft.com/office/powerpoint/2010/main" val="320197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3C3868-9D3B-459F-BF74-33B81F231C7E}"/>
              </a:ext>
            </a:extLst>
          </p:cNvPr>
          <p:cNvSpPr txBox="1"/>
          <p:nvPr/>
        </p:nvSpPr>
        <p:spPr>
          <a:xfrm>
            <a:off x="348025" y="2445310"/>
            <a:ext cx="11930596" cy="4031873"/>
          </a:xfrm>
          <a:prstGeom prst="rect">
            <a:avLst/>
          </a:prstGeom>
          <a:noFill/>
        </p:spPr>
        <p:txBody>
          <a:bodyPr wrap="square">
            <a:spAutoFit/>
          </a:bodyPr>
          <a:lstStyle/>
          <a:p>
            <a:pPr marR="0" lvl="0">
              <a:spcBef>
                <a:spcPts val="0"/>
              </a:spcBef>
              <a:spcAft>
                <a:spcPts val="0"/>
              </a:spcAft>
              <a:buClr>
                <a:srgbClr val="0070C0"/>
              </a:buClr>
            </a:pPr>
            <a:r>
              <a:rPr lang="x-none" sz="3200" dirty="0">
                <a:solidFill>
                  <a:srgbClr val="000000"/>
                </a:solidFill>
                <a:effectLst/>
                <a:latin typeface="Century Gothic" panose="020B0502020202020204" pitchFamily="34" charset="0"/>
                <a:ea typeface="Calibri" panose="020F0502020204030204" pitchFamily="34" charset="0"/>
              </a:rPr>
              <a:t>Schools that prioritize staff wellness demonstrate positive staff interactions, a shared commitment to student success, and an increased sense of warmth</a:t>
            </a:r>
            <a:r>
              <a:rPr lang="en-US" sz="3200" dirty="0">
                <a:solidFill>
                  <a:srgbClr val="000000"/>
                </a:solidFill>
                <a:effectLst/>
                <a:latin typeface="Century Gothic" panose="020B0502020202020204" pitchFamily="34" charset="0"/>
                <a:ea typeface="Calibri" panose="020F0502020204030204" pitchFamily="34" charset="0"/>
              </a:rPr>
              <a:t>. </a:t>
            </a:r>
            <a:r>
              <a:rPr lang="x-none" sz="2400" dirty="0">
                <a:solidFill>
                  <a:srgbClr val="000000"/>
                </a:solidFill>
                <a:effectLst/>
                <a:latin typeface="Century Gothic" panose="020B0502020202020204" pitchFamily="34" charset="0"/>
                <a:ea typeface="Calibri" panose="020F0502020204030204" pitchFamily="34" charset="0"/>
              </a:rPr>
              <a:t>(Bradshaw, et al., 2008) </a:t>
            </a:r>
            <a:endParaRPr lang="en-US" sz="2400" dirty="0">
              <a:solidFill>
                <a:srgbClr val="000000"/>
              </a:solidFill>
              <a:effectLst/>
              <a:latin typeface="Century Gothic" panose="020B0502020202020204" pitchFamily="34" charset="0"/>
              <a:ea typeface="Calibri" panose="020F0502020204030204" pitchFamily="34" charset="0"/>
            </a:endParaRPr>
          </a:p>
          <a:p>
            <a:pPr marR="0" lvl="0">
              <a:spcBef>
                <a:spcPts val="0"/>
              </a:spcBef>
              <a:spcAft>
                <a:spcPts val="0"/>
              </a:spcAft>
              <a:buClr>
                <a:srgbClr val="0070C0"/>
              </a:buClr>
            </a:pPr>
            <a:endParaRPr lang="en-US" sz="3200" dirty="0">
              <a:effectLst/>
              <a:latin typeface="Calibri" panose="020F0502020204030204" pitchFamily="34" charset="0"/>
              <a:ea typeface="Calibri" panose="020F0502020204030204" pitchFamily="34" charset="0"/>
            </a:endParaRPr>
          </a:p>
          <a:p>
            <a:pPr marR="0" lvl="0">
              <a:spcBef>
                <a:spcPts val="0"/>
              </a:spcBef>
              <a:spcAft>
                <a:spcPts val="0"/>
              </a:spcAft>
              <a:buClr>
                <a:srgbClr val="0070C0"/>
              </a:buClr>
            </a:pPr>
            <a:r>
              <a:rPr lang="en-US" sz="3200" dirty="0">
                <a:solidFill>
                  <a:srgbClr val="000000"/>
                </a:solidFill>
                <a:latin typeface="Century Gothic" panose="020B0502020202020204" pitchFamily="34" charset="0"/>
                <a:ea typeface="Calibri" panose="020F0502020204030204" pitchFamily="34" charset="0"/>
              </a:rPr>
              <a:t>T</a:t>
            </a:r>
            <a:r>
              <a:rPr lang="x-none" sz="3200" dirty="0">
                <a:solidFill>
                  <a:srgbClr val="000000"/>
                </a:solidFill>
                <a:effectLst/>
                <a:latin typeface="Century Gothic" panose="020B0502020202020204" pitchFamily="34" charset="0"/>
                <a:ea typeface="Calibri" panose="020F0502020204030204" pitchFamily="34" charset="0"/>
              </a:rPr>
              <a:t>eachers who experience occupational stress tend to demonstrate a lack of emotional support and negative interactions with students, producing ad</a:t>
            </a:r>
            <a:r>
              <a:rPr lang="en-US" sz="3200" dirty="0">
                <a:solidFill>
                  <a:srgbClr val="000000"/>
                </a:solidFill>
                <a:effectLst/>
                <a:latin typeface="Century Gothic" panose="020B0502020202020204" pitchFamily="34" charset="0"/>
                <a:ea typeface="Calibri" panose="020F0502020204030204" pitchFamily="34" charset="0"/>
              </a:rPr>
              <a:t>d</a:t>
            </a:r>
            <a:r>
              <a:rPr lang="x-none" sz="3200" dirty="0">
                <a:solidFill>
                  <a:srgbClr val="000000"/>
                </a:solidFill>
                <a:effectLst/>
                <a:latin typeface="Century Gothic" panose="020B0502020202020204" pitchFamily="34" charset="0"/>
                <a:ea typeface="Calibri" panose="020F0502020204030204" pitchFamily="34" charset="0"/>
              </a:rPr>
              <a:t>itional stress for </a:t>
            </a:r>
            <a:endParaRPr lang="en-US" sz="3200" dirty="0">
              <a:solidFill>
                <a:srgbClr val="000000"/>
              </a:solidFill>
              <a:effectLst/>
              <a:latin typeface="Century Gothic" panose="020B0502020202020204" pitchFamily="34" charset="0"/>
              <a:ea typeface="Calibri" panose="020F0502020204030204" pitchFamily="34" charset="0"/>
            </a:endParaRPr>
          </a:p>
          <a:p>
            <a:pPr marR="0" lvl="0">
              <a:spcBef>
                <a:spcPts val="0"/>
              </a:spcBef>
              <a:spcAft>
                <a:spcPts val="0"/>
              </a:spcAft>
              <a:buClr>
                <a:srgbClr val="0070C0"/>
              </a:buClr>
            </a:pPr>
            <a:r>
              <a:rPr lang="x-none" sz="3200" dirty="0">
                <a:solidFill>
                  <a:srgbClr val="000000"/>
                </a:solidFill>
                <a:effectLst/>
                <a:latin typeface="Century Gothic" panose="020B0502020202020204" pitchFamily="34" charset="0"/>
                <a:ea typeface="Calibri" panose="020F0502020204030204" pitchFamily="34" charset="0"/>
              </a:rPr>
              <a:t>at-risk students </a:t>
            </a:r>
            <a:r>
              <a:rPr lang="x-none" sz="2400" dirty="0">
                <a:solidFill>
                  <a:srgbClr val="000000"/>
                </a:solidFill>
                <a:effectLst/>
                <a:latin typeface="Century Gothic" panose="020B0502020202020204" pitchFamily="34" charset="0"/>
                <a:ea typeface="Calibri" panose="020F0502020204030204" pitchFamily="34" charset="0"/>
              </a:rPr>
              <a:t>(Hamre, &amp; Pianta, 2005; Oberle &amp; Schonert Reichl, 2016). </a:t>
            </a:r>
            <a:endParaRPr lang="en-US" sz="2400" dirty="0">
              <a:effectLst/>
              <a:latin typeface="Calibri" panose="020F0502020204030204" pitchFamily="34" charset="0"/>
              <a:ea typeface="Calibri" panose="020F0502020204030204" pitchFamily="34" charset="0"/>
            </a:endParaRPr>
          </a:p>
        </p:txBody>
      </p:sp>
      <p:pic>
        <p:nvPicPr>
          <p:cNvPr id="1026" name="Picture 2" descr="See the source image">
            <a:extLst>
              <a:ext uri="{FF2B5EF4-FFF2-40B4-BE49-F238E27FC236}">
                <a16:creationId xmlns:a16="http://schemas.microsoft.com/office/drawing/2014/main" id="{00128A87-5ACA-4F5F-8E08-157DD9FCF0F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495953">
            <a:off x="-587187" y="-2474585"/>
            <a:ext cx="6745358" cy="67453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0649EE4-F1C0-44D3-8EC4-979192142F80}"/>
              </a:ext>
            </a:extLst>
          </p:cNvPr>
          <p:cNvSpPr/>
          <p:nvPr/>
        </p:nvSpPr>
        <p:spPr>
          <a:xfrm>
            <a:off x="736720" y="574928"/>
            <a:ext cx="2457724"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effectLst/>
              </a:rPr>
              <a:t>RESEARCH</a:t>
            </a:r>
          </a:p>
        </p:txBody>
      </p:sp>
      <p:sp>
        <p:nvSpPr>
          <p:cNvPr id="5" name="Rectangle 4">
            <a:extLst>
              <a:ext uri="{FF2B5EF4-FFF2-40B4-BE49-F238E27FC236}">
                <a16:creationId xmlns:a16="http://schemas.microsoft.com/office/drawing/2014/main" id="{F15ED324-E301-4ED7-8C78-1E1E6E777172}"/>
              </a:ext>
            </a:extLst>
          </p:cNvPr>
          <p:cNvSpPr/>
          <p:nvPr/>
        </p:nvSpPr>
        <p:spPr>
          <a:xfrm>
            <a:off x="4737398" y="697100"/>
            <a:ext cx="7217040"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chemeClr val="accent3"/>
                </a:solidFill>
              </a:rPr>
              <a:t>STAFF WELLNESS</a:t>
            </a:r>
          </a:p>
        </p:txBody>
      </p:sp>
    </p:spTree>
    <p:extLst>
      <p:ext uri="{BB962C8B-B14F-4D97-AF65-F5344CB8AC3E}">
        <p14:creationId xmlns:p14="http://schemas.microsoft.com/office/powerpoint/2010/main" val="243581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FAE3B4-2B1D-48B4-A0DF-CBDE9896FDFC}"/>
              </a:ext>
            </a:extLst>
          </p:cNvPr>
          <p:cNvPicPr>
            <a:picLocks noChangeAspect="1"/>
          </p:cNvPicPr>
          <p:nvPr/>
        </p:nvPicPr>
        <p:blipFill rotWithShape="1">
          <a:blip r:embed="rId3"/>
          <a:srcRect l="6577" r="3387" b="1"/>
          <a:stretch/>
        </p:blipFill>
        <p:spPr>
          <a:xfrm>
            <a:off x="20" y="10"/>
            <a:ext cx="12191675" cy="5856331"/>
          </a:xfrm>
          <a:custGeom>
            <a:avLst/>
            <a:gdLst/>
            <a:ahLst/>
            <a:cxnLst/>
            <a:rect l="l" t="t" r="r" b="b"/>
            <a:pathLst>
              <a:path w="12191695" h="5856341">
                <a:moveTo>
                  <a:pt x="0" y="0"/>
                </a:moveTo>
                <a:lnTo>
                  <a:pt x="12191695" y="0"/>
                </a:lnTo>
                <a:lnTo>
                  <a:pt x="12191695" y="243849"/>
                </a:lnTo>
                <a:lnTo>
                  <a:pt x="12191695" y="505121"/>
                </a:lnTo>
                <a:lnTo>
                  <a:pt x="12191695" y="723207"/>
                </a:lnTo>
                <a:lnTo>
                  <a:pt x="12191695" y="755828"/>
                </a:lnTo>
                <a:lnTo>
                  <a:pt x="12191695" y="1411868"/>
                </a:lnTo>
                <a:lnTo>
                  <a:pt x="12191695" y="1421034"/>
                </a:lnTo>
                <a:lnTo>
                  <a:pt x="12191695" y="1515206"/>
                </a:lnTo>
                <a:lnTo>
                  <a:pt x="12191695" y="2636151"/>
                </a:lnTo>
                <a:lnTo>
                  <a:pt x="12191695" y="4637890"/>
                </a:lnTo>
                <a:lnTo>
                  <a:pt x="12165034" y="4654499"/>
                </a:lnTo>
                <a:cubicBezTo>
                  <a:pt x="10850144" y="5425621"/>
                  <a:pt x="8470558" y="5856341"/>
                  <a:pt x="5753358" y="5856341"/>
                </a:cubicBezTo>
                <a:cubicBezTo>
                  <a:pt x="3357905" y="5856341"/>
                  <a:pt x="2231342" y="5159120"/>
                  <a:pt x="858976" y="4449211"/>
                </a:cubicBezTo>
                <a:cubicBezTo>
                  <a:pt x="609057" y="4319934"/>
                  <a:pt x="364243" y="4191839"/>
                  <a:pt x="137598" y="4061349"/>
                </a:cubicBezTo>
                <a:lnTo>
                  <a:pt x="0" y="3977450"/>
                </a:lnTo>
                <a:lnTo>
                  <a:pt x="0" y="2636151"/>
                </a:lnTo>
                <a:lnTo>
                  <a:pt x="0" y="1421034"/>
                </a:lnTo>
                <a:lnTo>
                  <a:pt x="0" y="1411868"/>
                </a:lnTo>
                <a:lnTo>
                  <a:pt x="0" y="1283685"/>
                </a:lnTo>
                <a:lnTo>
                  <a:pt x="0" y="755828"/>
                </a:lnTo>
                <a:lnTo>
                  <a:pt x="0" y="723207"/>
                </a:lnTo>
                <a:lnTo>
                  <a:pt x="0" y="505121"/>
                </a:lnTo>
                <a:lnTo>
                  <a:pt x="0" y="243849"/>
                </a:lnTo>
                <a:close/>
              </a:path>
            </a:pathLst>
          </a:custGeom>
        </p:spPr>
      </p:pic>
      <p:pic>
        <p:nvPicPr>
          <p:cNvPr id="2050" name="Picture 2" descr="The American Institute of Stress Logo">
            <a:extLst>
              <a:ext uri="{FF2B5EF4-FFF2-40B4-BE49-F238E27FC236}">
                <a16:creationId xmlns:a16="http://schemas.microsoft.com/office/drawing/2014/main" id="{0FAA75BB-33AF-4CCD-91E4-79E34DF43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7558" y="6131708"/>
            <a:ext cx="3076575" cy="7048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324D8A1-2112-45DF-B948-EF8B91B38CAE}"/>
              </a:ext>
            </a:extLst>
          </p:cNvPr>
          <p:cNvSpPr/>
          <p:nvPr/>
        </p:nvSpPr>
        <p:spPr>
          <a:xfrm>
            <a:off x="9434911" y="4329797"/>
            <a:ext cx="2478564" cy="461665"/>
          </a:xfrm>
          <a:prstGeom prst="rect">
            <a:avLst/>
          </a:prstGeom>
          <a:solidFill>
            <a:srgbClr val="002060"/>
          </a:solidFill>
        </p:spPr>
        <p:txBody>
          <a:bodyPr wrap="none" lIns="91440" tIns="45720" rIns="91440" bIns="45720">
            <a:spAutoFit/>
          </a:bodyPr>
          <a:lstStyle/>
          <a:p>
            <a:pPr algn="ctr"/>
            <a:r>
              <a:rPr lang="en-US" sz="2400" b="1" cap="none" spc="50" dirty="0">
                <a:ln w="0"/>
                <a:solidFill>
                  <a:schemeClr val="bg1"/>
                </a:solidFill>
                <a:effectLst>
                  <a:innerShdw blurRad="63500" dist="50800" dir="13500000">
                    <a:srgbClr val="000000">
                      <a:alpha val="50000"/>
                    </a:srgbClr>
                  </a:innerShdw>
                </a:effectLst>
              </a:rPr>
              <a:t>www.stress.org</a:t>
            </a:r>
          </a:p>
        </p:txBody>
      </p:sp>
    </p:spTree>
    <p:extLst>
      <p:ext uri="{BB962C8B-B14F-4D97-AF65-F5344CB8AC3E}">
        <p14:creationId xmlns:p14="http://schemas.microsoft.com/office/powerpoint/2010/main" val="256937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ECD20D5-B141-4D41-8E8B-848850240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82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2952DB-D1DD-41AC-978A-545AA3C67A37}"/>
              </a:ext>
            </a:extLst>
          </p:cNvPr>
          <p:cNvSpPr/>
          <p:nvPr/>
        </p:nvSpPr>
        <p:spPr>
          <a:xfrm>
            <a:off x="881932" y="796906"/>
            <a:ext cx="12191999" cy="1938992"/>
          </a:xfrm>
          <a:prstGeom prst="rect">
            <a:avLst/>
          </a:prstGeom>
          <a:noFill/>
        </p:spPr>
        <p:txBody>
          <a:bodyPr wrap="square" lIns="91440" tIns="45720" rIns="91440" bIns="45720">
            <a:spAutoFit/>
          </a:bodyPr>
          <a:lstStyle/>
          <a:p>
            <a:pPr marL="0" marR="0" algn="ctr">
              <a:spcBef>
                <a:spcPts val="0"/>
              </a:spcBef>
              <a:spcAft>
                <a:spcPts val="0"/>
              </a:spcAft>
            </a:pPr>
            <a:r>
              <a:rPr lang="en-US" sz="3600" b="1" dirty="0">
                <a:solidFill>
                  <a:srgbClr val="000000"/>
                </a:solidFill>
                <a:effectLst/>
                <a:latin typeface="Century Gothic" panose="020B0502020202020204" pitchFamily="34" charset="0"/>
                <a:ea typeface="Times New Roman" panose="02020603050405020304" pitchFamily="18" charset="0"/>
              </a:rPr>
              <a:t>Four Pillars of a Healthy Mind</a:t>
            </a:r>
            <a:endParaRPr lang="en-US" sz="36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200" dirty="0">
                <a:solidFill>
                  <a:srgbClr val="09192D"/>
                </a:solidFill>
                <a:effectLst/>
                <a:latin typeface="Century Gothic" panose="020B0502020202020204" pitchFamily="34" charset="0"/>
                <a:ea typeface="Calibri" panose="020F0502020204030204" pitchFamily="34" charset="0"/>
                <a:cs typeface="Arial" panose="020B0604020202020204" pitchFamily="34" charset="0"/>
              </a:rPr>
              <a:t>Dahl, C.J., Wilson-Mendenhall, C.D., and Davidson, R.J. (2020) </a:t>
            </a:r>
            <a:endParaRPr lang="en-US" sz="12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200" dirty="0">
                <a:solidFill>
                  <a:srgbClr val="09192D"/>
                </a:solidFill>
                <a:effectLst/>
                <a:latin typeface="Century Gothic" panose="020B0502020202020204" pitchFamily="34" charset="0"/>
                <a:ea typeface="Calibri" panose="020F0502020204030204" pitchFamily="34" charset="0"/>
                <a:cs typeface="Arial" panose="020B0604020202020204" pitchFamily="34" charset="0"/>
              </a:rPr>
              <a:t>The Plasticity of Well-being: A Training-based Framework for the Cultivation of Human Flourishing</a:t>
            </a:r>
            <a:r>
              <a:rPr lang="en-US" sz="1800" dirty="0">
                <a:solidFill>
                  <a:srgbClr val="09192D"/>
                </a:solidFill>
                <a:effectLst/>
                <a:latin typeface="Century Gothic" panose="020B050202020202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endParaRPr>
          </a:p>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3074" name="Picture 2" descr="See the source image">
            <a:extLst>
              <a:ext uri="{FF2B5EF4-FFF2-40B4-BE49-F238E27FC236}">
                <a16:creationId xmlns:a16="http://schemas.microsoft.com/office/drawing/2014/main" id="{1CAD70BE-39A5-40A4-9676-C2706C092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932" y="891654"/>
            <a:ext cx="2240429" cy="8640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A2F540-3A33-4D47-A7A8-4108C070D5AA}"/>
              </a:ext>
            </a:extLst>
          </p:cNvPr>
          <p:cNvSpPr txBox="1"/>
          <p:nvPr/>
        </p:nvSpPr>
        <p:spPr>
          <a:xfrm>
            <a:off x="-10511" y="-150865"/>
            <a:ext cx="12133811" cy="1107996"/>
          </a:xfrm>
          <a:prstGeom prst="rect">
            <a:avLst/>
          </a:prstGeom>
          <a:noFill/>
        </p:spPr>
        <p:txBody>
          <a:bodyPr wrap="square">
            <a:spAutoFit/>
          </a:bodyPr>
          <a:lstStyle/>
          <a:p>
            <a:pPr algn="ctr"/>
            <a:r>
              <a:rPr lang="en-US" sz="6600" b="1" cap="none" spc="0" dirty="0">
                <a:ln w="0"/>
                <a:effectLst>
                  <a:outerShdw blurRad="38100" dist="25400" dir="5400000" algn="ctr" rotWithShape="0">
                    <a:srgbClr val="6E747A">
                      <a:alpha val="43000"/>
                    </a:srgbClr>
                  </a:outerShdw>
                </a:effectLst>
              </a:rPr>
              <a:t>Cultivating Your Well Being</a:t>
            </a:r>
          </a:p>
        </p:txBody>
      </p:sp>
      <p:pic>
        <p:nvPicPr>
          <p:cNvPr id="8" name="Picture 7">
            <a:extLst>
              <a:ext uri="{FF2B5EF4-FFF2-40B4-BE49-F238E27FC236}">
                <a16:creationId xmlns:a16="http://schemas.microsoft.com/office/drawing/2014/main" id="{FA7CA75B-3D1A-428D-AAAE-A84677510087}"/>
              </a:ext>
            </a:extLst>
          </p:cNvPr>
          <p:cNvPicPr>
            <a:picLocks noChangeAspect="1"/>
          </p:cNvPicPr>
          <p:nvPr/>
        </p:nvPicPr>
        <p:blipFill>
          <a:blip r:embed="rId4"/>
          <a:stretch>
            <a:fillRect/>
          </a:stretch>
        </p:blipFill>
        <p:spPr>
          <a:xfrm>
            <a:off x="235460" y="2458441"/>
            <a:ext cx="2484249" cy="2710089"/>
          </a:xfrm>
          <a:prstGeom prst="rect">
            <a:avLst/>
          </a:prstGeom>
        </p:spPr>
      </p:pic>
      <p:pic>
        <p:nvPicPr>
          <p:cNvPr id="12" name="Picture 11">
            <a:extLst>
              <a:ext uri="{FF2B5EF4-FFF2-40B4-BE49-F238E27FC236}">
                <a16:creationId xmlns:a16="http://schemas.microsoft.com/office/drawing/2014/main" id="{83F75C24-374A-4216-82BC-49D0B01EDD65}"/>
              </a:ext>
            </a:extLst>
          </p:cNvPr>
          <p:cNvPicPr>
            <a:picLocks noChangeAspect="1"/>
          </p:cNvPicPr>
          <p:nvPr/>
        </p:nvPicPr>
        <p:blipFill>
          <a:blip r:embed="rId5"/>
          <a:stretch>
            <a:fillRect/>
          </a:stretch>
        </p:blipFill>
        <p:spPr>
          <a:xfrm>
            <a:off x="6056394" y="2191002"/>
            <a:ext cx="3108201" cy="3218125"/>
          </a:xfrm>
          <a:prstGeom prst="rect">
            <a:avLst/>
          </a:prstGeom>
        </p:spPr>
      </p:pic>
      <p:pic>
        <p:nvPicPr>
          <p:cNvPr id="14" name="Picture 13">
            <a:extLst>
              <a:ext uri="{FF2B5EF4-FFF2-40B4-BE49-F238E27FC236}">
                <a16:creationId xmlns:a16="http://schemas.microsoft.com/office/drawing/2014/main" id="{1EE9F3EE-69C2-4D7A-BF46-21B47AE4D003}"/>
              </a:ext>
            </a:extLst>
          </p:cNvPr>
          <p:cNvPicPr>
            <a:picLocks noChangeAspect="1"/>
          </p:cNvPicPr>
          <p:nvPr/>
        </p:nvPicPr>
        <p:blipFill>
          <a:blip r:embed="rId6"/>
          <a:stretch>
            <a:fillRect/>
          </a:stretch>
        </p:blipFill>
        <p:spPr>
          <a:xfrm>
            <a:off x="2929944" y="2458442"/>
            <a:ext cx="3312331" cy="2710089"/>
          </a:xfrm>
          <a:prstGeom prst="rect">
            <a:avLst/>
          </a:prstGeom>
        </p:spPr>
      </p:pic>
      <p:pic>
        <p:nvPicPr>
          <p:cNvPr id="16" name="Picture 15">
            <a:extLst>
              <a:ext uri="{FF2B5EF4-FFF2-40B4-BE49-F238E27FC236}">
                <a16:creationId xmlns:a16="http://schemas.microsoft.com/office/drawing/2014/main" id="{1D194CAE-690F-4121-B4A0-1DCFA0440E1D}"/>
              </a:ext>
            </a:extLst>
          </p:cNvPr>
          <p:cNvPicPr>
            <a:picLocks noChangeAspect="1"/>
          </p:cNvPicPr>
          <p:nvPr/>
        </p:nvPicPr>
        <p:blipFill>
          <a:blip r:embed="rId7"/>
          <a:stretch>
            <a:fillRect/>
          </a:stretch>
        </p:blipFill>
        <p:spPr>
          <a:xfrm>
            <a:off x="9262056" y="2546119"/>
            <a:ext cx="2793439" cy="2622412"/>
          </a:xfrm>
          <a:prstGeom prst="rect">
            <a:avLst/>
          </a:prstGeom>
        </p:spPr>
      </p:pic>
      <p:sp>
        <p:nvSpPr>
          <p:cNvPr id="17" name="Rectangle 16">
            <a:extLst>
              <a:ext uri="{FF2B5EF4-FFF2-40B4-BE49-F238E27FC236}">
                <a16:creationId xmlns:a16="http://schemas.microsoft.com/office/drawing/2014/main" id="{8FA90032-25A2-4CCD-8BDD-5FE267E86D0C}"/>
              </a:ext>
            </a:extLst>
          </p:cNvPr>
          <p:cNvSpPr/>
          <p:nvPr/>
        </p:nvSpPr>
        <p:spPr>
          <a:xfrm>
            <a:off x="265505" y="4974777"/>
            <a:ext cx="258436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2">
                    <a:lumMod val="75000"/>
                  </a:schemeClr>
                </a:solidFill>
                <a:effectLst/>
              </a:rPr>
              <a:t>awareness</a:t>
            </a:r>
          </a:p>
        </p:txBody>
      </p:sp>
      <p:sp>
        <p:nvSpPr>
          <p:cNvPr id="24" name="Rectangle 23">
            <a:extLst>
              <a:ext uri="{FF2B5EF4-FFF2-40B4-BE49-F238E27FC236}">
                <a16:creationId xmlns:a16="http://schemas.microsoft.com/office/drawing/2014/main" id="{11C3D205-22B3-4F2D-AE02-FC55AFD40F08}"/>
              </a:ext>
            </a:extLst>
          </p:cNvPr>
          <p:cNvSpPr/>
          <p:nvPr/>
        </p:nvSpPr>
        <p:spPr>
          <a:xfrm>
            <a:off x="3236329" y="4978939"/>
            <a:ext cx="2739854"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2">
                    <a:lumMod val="75000"/>
                  </a:schemeClr>
                </a:solidFill>
                <a:effectLst/>
              </a:rPr>
              <a:t>connection</a:t>
            </a:r>
          </a:p>
        </p:txBody>
      </p:sp>
      <p:sp>
        <p:nvSpPr>
          <p:cNvPr id="26" name="Rectangle 25">
            <a:extLst>
              <a:ext uri="{FF2B5EF4-FFF2-40B4-BE49-F238E27FC236}">
                <a16:creationId xmlns:a16="http://schemas.microsoft.com/office/drawing/2014/main" id="{62374260-5DEE-46F3-9EF8-DF534F698B80}"/>
              </a:ext>
            </a:extLst>
          </p:cNvPr>
          <p:cNvSpPr/>
          <p:nvPr/>
        </p:nvSpPr>
        <p:spPr>
          <a:xfrm>
            <a:off x="6977931" y="5072613"/>
            <a:ext cx="1606530"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2">
                    <a:lumMod val="75000"/>
                  </a:schemeClr>
                </a:solidFill>
                <a:effectLst/>
              </a:rPr>
              <a:t>insight</a:t>
            </a:r>
          </a:p>
        </p:txBody>
      </p:sp>
      <p:sp>
        <p:nvSpPr>
          <p:cNvPr id="28" name="Rectangle 27">
            <a:extLst>
              <a:ext uri="{FF2B5EF4-FFF2-40B4-BE49-F238E27FC236}">
                <a16:creationId xmlns:a16="http://schemas.microsoft.com/office/drawing/2014/main" id="{848E7C73-2D38-46A2-8FC4-480584B44F28}"/>
              </a:ext>
            </a:extLst>
          </p:cNvPr>
          <p:cNvSpPr/>
          <p:nvPr/>
        </p:nvSpPr>
        <p:spPr>
          <a:xfrm>
            <a:off x="9829695" y="5072612"/>
            <a:ext cx="2012090"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2">
                    <a:lumMod val="75000"/>
                  </a:schemeClr>
                </a:solidFill>
                <a:effectLst/>
              </a:rPr>
              <a:t>purpose</a:t>
            </a:r>
          </a:p>
        </p:txBody>
      </p:sp>
    </p:spTree>
    <p:extLst>
      <p:ext uri="{BB962C8B-B14F-4D97-AF65-F5344CB8AC3E}">
        <p14:creationId xmlns:p14="http://schemas.microsoft.com/office/powerpoint/2010/main" val="82240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7CA75B-3D1A-428D-AAAE-A84677510087}"/>
              </a:ext>
            </a:extLst>
          </p:cNvPr>
          <p:cNvPicPr>
            <a:picLocks noChangeAspect="1"/>
          </p:cNvPicPr>
          <p:nvPr/>
        </p:nvPicPr>
        <p:blipFill>
          <a:blip r:embed="rId3"/>
          <a:stretch>
            <a:fillRect/>
          </a:stretch>
        </p:blipFill>
        <p:spPr>
          <a:xfrm>
            <a:off x="5293938" y="155446"/>
            <a:ext cx="759718" cy="828783"/>
          </a:xfrm>
          <a:prstGeom prst="rect">
            <a:avLst/>
          </a:prstGeom>
        </p:spPr>
      </p:pic>
      <p:pic>
        <p:nvPicPr>
          <p:cNvPr id="12" name="Picture 11">
            <a:extLst>
              <a:ext uri="{FF2B5EF4-FFF2-40B4-BE49-F238E27FC236}">
                <a16:creationId xmlns:a16="http://schemas.microsoft.com/office/drawing/2014/main" id="{83F75C24-374A-4216-82BC-49D0B01EDD65}"/>
              </a:ext>
            </a:extLst>
          </p:cNvPr>
          <p:cNvPicPr>
            <a:picLocks noChangeAspect="1"/>
          </p:cNvPicPr>
          <p:nvPr/>
        </p:nvPicPr>
        <p:blipFill>
          <a:blip r:embed="rId4"/>
          <a:stretch>
            <a:fillRect/>
          </a:stretch>
        </p:blipFill>
        <p:spPr>
          <a:xfrm>
            <a:off x="6120974" y="102972"/>
            <a:ext cx="901836" cy="933730"/>
          </a:xfrm>
          <a:prstGeom prst="rect">
            <a:avLst/>
          </a:prstGeom>
        </p:spPr>
      </p:pic>
      <p:pic>
        <p:nvPicPr>
          <p:cNvPr id="14" name="Picture 13">
            <a:extLst>
              <a:ext uri="{FF2B5EF4-FFF2-40B4-BE49-F238E27FC236}">
                <a16:creationId xmlns:a16="http://schemas.microsoft.com/office/drawing/2014/main" id="{1EE9F3EE-69C2-4D7A-BF46-21B47AE4D003}"/>
              </a:ext>
            </a:extLst>
          </p:cNvPr>
          <p:cNvPicPr>
            <a:picLocks noChangeAspect="1"/>
          </p:cNvPicPr>
          <p:nvPr/>
        </p:nvPicPr>
        <p:blipFill>
          <a:blip r:embed="rId5"/>
          <a:stretch>
            <a:fillRect/>
          </a:stretch>
        </p:blipFill>
        <p:spPr>
          <a:xfrm>
            <a:off x="4252267" y="178891"/>
            <a:ext cx="1012957" cy="828783"/>
          </a:xfrm>
          <a:prstGeom prst="rect">
            <a:avLst/>
          </a:prstGeom>
        </p:spPr>
      </p:pic>
      <p:pic>
        <p:nvPicPr>
          <p:cNvPr id="16" name="Picture 15">
            <a:extLst>
              <a:ext uri="{FF2B5EF4-FFF2-40B4-BE49-F238E27FC236}">
                <a16:creationId xmlns:a16="http://schemas.microsoft.com/office/drawing/2014/main" id="{1D194CAE-690F-4121-B4A0-1DCFA0440E1D}"/>
              </a:ext>
            </a:extLst>
          </p:cNvPr>
          <p:cNvPicPr>
            <a:picLocks noChangeAspect="1"/>
          </p:cNvPicPr>
          <p:nvPr/>
        </p:nvPicPr>
        <p:blipFill>
          <a:blip r:embed="rId6"/>
          <a:stretch>
            <a:fillRect/>
          </a:stretch>
        </p:blipFill>
        <p:spPr>
          <a:xfrm>
            <a:off x="7022810" y="178891"/>
            <a:ext cx="857860" cy="805338"/>
          </a:xfrm>
          <a:prstGeom prst="rect">
            <a:avLst/>
          </a:prstGeom>
        </p:spPr>
      </p:pic>
      <p:sp>
        <p:nvSpPr>
          <p:cNvPr id="17" name="Rectangle 16">
            <a:extLst>
              <a:ext uri="{FF2B5EF4-FFF2-40B4-BE49-F238E27FC236}">
                <a16:creationId xmlns:a16="http://schemas.microsoft.com/office/drawing/2014/main" id="{8FA90032-25A2-4CCD-8BDD-5FE267E86D0C}"/>
              </a:ext>
            </a:extLst>
          </p:cNvPr>
          <p:cNvSpPr/>
          <p:nvPr/>
        </p:nvSpPr>
        <p:spPr>
          <a:xfrm>
            <a:off x="254286" y="6068692"/>
            <a:ext cx="258436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2">
                    <a:lumMod val="75000"/>
                  </a:schemeClr>
                </a:solidFill>
                <a:effectLst/>
              </a:rPr>
              <a:t>awareness</a:t>
            </a:r>
          </a:p>
        </p:txBody>
      </p:sp>
      <p:sp>
        <p:nvSpPr>
          <p:cNvPr id="24" name="Rectangle 23">
            <a:extLst>
              <a:ext uri="{FF2B5EF4-FFF2-40B4-BE49-F238E27FC236}">
                <a16:creationId xmlns:a16="http://schemas.microsoft.com/office/drawing/2014/main" id="{11C3D205-22B3-4F2D-AE02-FC55AFD40F08}"/>
              </a:ext>
            </a:extLst>
          </p:cNvPr>
          <p:cNvSpPr/>
          <p:nvPr/>
        </p:nvSpPr>
        <p:spPr>
          <a:xfrm>
            <a:off x="3356146" y="6068691"/>
            <a:ext cx="2739854"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2">
                    <a:lumMod val="75000"/>
                  </a:schemeClr>
                </a:solidFill>
                <a:effectLst/>
              </a:rPr>
              <a:t>connection</a:t>
            </a:r>
          </a:p>
        </p:txBody>
      </p:sp>
      <p:sp>
        <p:nvSpPr>
          <p:cNvPr id="26" name="Rectangle 25">
            <a:extLst>
              <a:ext uri="{FF2B5EF4-FFF2-40B4-BE49-F238E27FC236}">
                <a16:creationId xmlns:a16="http://schemas.microsoft.com/office/drawing/2014/main" id="{62374260-5DEE-46F3-9EF8-DF534F698B80}"/>
              </a:ext>
            </a:extLst>
          </p:cNvPr>
          <p:cNvSpPr/>
          <p:nvPr/>
        </p:nvSpPr>
        <p:spPr>
          <a:xfrm>
            <a:off x="6955492" y="6064420"/>
            <a:ext cx="1606530"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2">
                    <a:lumMod val="75000"/>
                  </a:schemeClr>
                </a:solidFill>
                <a:effectLst/>
              </a:rPr>
              <a:t>insight</a:t>
            </a:r>
          </a:p>
        </p:txBody>
      </p:sp>
      <p:sp>
        <p:nvSpPr>
          <p:cNvPr id="28" name="Rectangle 27">
            <a:extLst>
              <a:ext uri="{FF2B5EF4-FFF2-40B4-BE49-F238E27FC236}">
                <a16:creationId xmlns:a16="http://schemas.microsoft.com/office/drawing/2014/main" id="{848E7C73-2D38-46A2-8FC4-480584B44F28}"/>
              </a:ext>
            </a:extLst>
          </p:cNvPr>
          <p:cNvSpPr/>
          <p:nvPr/>
        </p:nvSpPr>
        <p:spPr>
          <a:xfrm>
            <a:off x="9801646" y="6054539"/>
            <a:ext cx="2012090"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2">
                    <a:lumMod val="75000"/>
                  </a:schemeClr>
                </a:solidFill>
                <a:effectLst/>
              </a:rPr>
              <a:t>purpose</a:t>
            </a:r>
          </a:p>
        </p:txBody>
      </p:sp>
      <p:sp>
        <p:nvSpPr>
          <p:cNvPr id="15" name="TextBox 14">
            <a:extLst>
              <a:ext uri="{FF2B5EF4-FFF2-40B4-BE49-F238E27FC236}">
                <a16:creationId xmlns:a16="http://schemas.microsoft.com/office/drawing/2014/main" id="{BACCE25B-DA3A-4E50-94D7-2160D97A0AB0}"/>
              </a:ext>
            </a:extLst>
          </p:cNvPr>
          <p:cNvSpPr txBox="1"/>
          <p:nvPr/>
        </p:nvSpPr>
        <p:spPr>
          <a:xfrm>
            <a:off x="123416" y="1117516"/>
            <a:ext cx="11803053" cy="5170646"/>
          </a:xfrm>
          <a:prstGeom prst="rect">
            <a:avLst/>
          </a:prstGeom>
          <a:noFill/>
        </p:spPr>
        <p:txBody>
          <a:bodyPr wrap="square">
            <a:spAutoFit/>
          </a:bodyPr>
          <a:lstStyle/>
          <a:p>
            <a:pPr marL="0" marR="0">
              <a:spcBef>
                <a:spcPts val="0"/>
              </a:spcBef>
              <a:spcAft>
                <a:spcPts val="0"/>
              </a:spcAft>
            </a:pPr>
            <a:r>
              <a:rPr lang="en-US" sz="2200" b="1" i="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“Mindfulness and the space it provides allowed us to think differently about our words, practices and then put our practices into actions.”</a:t>
            </a:r>
          </a:p>
          <a:p>
            <a:pPr marL="0" marR="0">
              <a:spcBef>
                <a:spcPts val="0"/>
              </a:spcBef>
              <a:spcAft>
                <a:spcPts val="0"/>
              </a:spcAft>
            </a:pPr>
            <a:r>
              <a:rPr lang="en-US" sz="2200" b="1" i="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t>“We get emotional and wrapped up in everything going on; there can be challenging conversations and </a:t>
            </a:r>
            <a:r>
              <a:rPr lang="en-US" sz="2200" b="1" i="1" dirty="0" err="1">
                <a:solidFill>
                  <a:schemeClr val="bg2"/>
                </a:solidFill>
                <a:effectLst/>
                <a:latin typeface="Century Gothic" panose="020B0502020202020204" pitchFamily="34" charset="0"/>
                <a:ea typeface="Calibri" panose="020F0502020204030204" pitchFamily="34" charset="0"/>
                <a:cs typeface="Arial" panose="020B0604020202020204" pitchFamily="34" charset="0"/>
              </a:rPr>
              <a:t>emboding</a:t>
            </a:r>
            <a:r>
              <a:rPr lang="en-US" sz="2200" b="1" i="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t> these qualities of taking a moment before responding to check-in with myself has been supportive”</a:t>
            </a:r>
          </a:p>
          <a:p>
            <a:pPr marL="0" marR="0">
              <a:spcBef>
                <a:spcPts val="0"/>
              </a:spcBef>
              <a:spcAft>
                <a:spcPts val="0"/>
              </a:spcAft>
            </a:pPr>
            <a:r>
              <a:rPr lang="en-US" sz="2200" b="1" i="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“I am now mindful before I enter into Courageous Conversations; entering from a healthy or positive place will probably help to move the work forward”</a:t>
            </a:r>
          </a:p>
          <a:p>
            <a:pPr marL="0" marR="0">
              <a:spcBef>
                <a:spcPts val="0"/>
              </a:spcBef>
              <a:spcAft>
                <a:spcPts val="0"/>
              </a:spcAft>
            </a:pPr>
            <a:r>
              <a:rPr lang="en-US" sz="2200" b="1" i="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t>“Mindfulness has blended perfectly with sharing space in restorative circles”</a:t>
            </a:r>
          </a:p>
          <a:p>
            <a:pPr marL="0" marR="0">
              <a:spcBef>
                <a:spcPts val="0"/>
              </a:spcBef>
              <a:spcAft>
                <a:spcPts val="0"/>
              </a:spcAft>
            </a:pPr>
            <a:r>
              <a:rPr lang="en-US" sz="2200" b="1" i="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“Having the ability to </a:t>
            </a:r>
            <a:r>
              <a:rPr lang="en-US" sz="2200" b="1" i="1" dirty="0" err="1">
                <a:solidFill>
                  <a:srgbClr val="000000"/>
                </a:solidFill>
                <a:effectLst/>
                <a:latin typeface="Century Gothic" panose="020B0502020202020204" pitchFamily="34" charset="0"/>
                <a:ea typeface="Calibri" panose="020F0502020204030204" pitchFamily="34" charset="0"/>
                <a:cs typeface="Arial" panose="020B0604020202020204" pitchFamily="34" charset="0"/>
              </a:rPr>
              <a:t>refelct</a:t>
            </a:r>
            <a:r>
              <a:rPr lang="en-US" sz="2200" b="1" i="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on our own implicit bias is greatly lifted up by mindfulness practices – pausing-breathing-grounding”</a:t>
            </a:r>
          </a:p>
          <a:p>
            <a:pPr marL="0" marR="0">
              <a:spcBef>
                <a:spcPts val="0"/>
              </a:spcBef>
              <a:spcAft>
                <a:spcPts val="0"/>
              </a:spcAft>
            </a:pPr>
            <a:r>
              <a:rPr lang="en-US" sz="2200" b="1" i="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t>“Awareness Pillar made me aware of what we don’t know.”</a:t>
            </a:r>
          </a:p>
          <a:p>
            <a:pPr marL="0" marR="0">
              <a:spcBef>
                <a:spcPts val="0"/>
              </a:spcBef>
              <a:spcAft>
                <a:spcPts val="0"/>
              </a:spcAft>
            </a:pPr>
            <a:r>
              <a:rPr lang="en-US" sz="2200" b="1" i="1" dirty="0">
                <a:latin typeface="Century Gothic" panose="020B0502020202020204" pitchFamily="34" charset="0"/>
                <a:ea typeface="Calibri" panose="020F0502020204030204" pitchFamily="34" charset="0"/>
                <a:cs typeface="Arial" panose="020B0604020202020204" pitchFamily="34" charset="0"/>
              </a:rPr>
              <a:t>“The practices themselves give us a stronger base in  responding rather than reacting.”</a:t>
            </a:r>
          </a:p>
          <a:p>
            <a:pPr marL="0" marR="0">
              <a:spcBef>
                <a:spcPts val="0"/>
              </a:spcBef>
              <a:spcAft>
                <a:spcPts val="0"/>
              </a:spcAft>
            </a:pPr>
            <a:r>
              <a:rPr lang="en-US" sz="2200" b="1" i="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t>“</a:t>
            </a:r>
            <a:r>
              <a:rPr lang="en-US" sz="2200" b="1" i="1" dirty="0">
                <a:solidFill>
                  <a:schemeClr val="bg2"/>
                </a:solidFill>
                <a:latin typeface="Century Gothic" panose="020B0502020202020204" pitchFamily="34" charset="0"/>
                <a:ea typeface="Calibri" panose="020F0502020204030204" pitchFamily="34" charset="0"/>
                <a:cs typeface="Arial" panose="020B0604020202020204" pitchFamily="34" charset="0"/>
              </a:rPr>
              <a:t>Compassion for ourselves, compassion for others  and a mindful attitude of being nonjudgmental.”</a:t>
            </a:r>
            <a:endParaRPr lang="en-US" sz="2200" b="1" i="1" dirty="0">
              <a:solidFill>
                <a:schemeClr val="bg2"/>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23B94BA-54DE-42D3-B0FB-C748A9530486}"/>
              </a:ext>
            </a:extLst>
          </p:cNvPr>
          <p:cNvSpPr txBox="1"/>
          <p:nvPr/>
        </p:nvSpPr>
        <p:spPr>
          <a:xfrm>
            <a:off x="308614" y="155446"/>
            <a:ext cx="3550939" cy="954107"/>
          </a:xfrm>
          <a:prstGeom prst="rect">
            <a:avLst/>
          </a:prstGeom>
          <a:solidFill>
            <a:schemeClr val="bg2">
              <a:lumMod val="75000"/>
            </a:schemeClr>
          </a:solidFill>
        </p:spPr>
        <p:txBody>
          <a:bodyPr wrap="square">
            <a:spAutoFit/>
          </a:bodyPr>
          <a:lstStyle/>
          <a:p>
            <a:pPr marL="0" marR="0">
              <a:spcBef>
                <a:spcPts val="0"/>
              </a:spcBef>
              <a:spcAft>
                <a:spcPts val="0"/>
              </a:spcAft>
            </a:pPr>
            <a:r>
              <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Well at Work:  Strategies From Research to the Real World</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u="sng"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https://www.youtube.com/watch?v=pSFFWT7JbF4&amp;feature=youtu.be&amp;t=901</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45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6" grpId="0"/>
      <p:bldP spid="28" grpId="0"/>
    </p:bldLst>
  </p:timing>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00D5D0"/>
      </a:dk2>
      <a:lt2>
        <a:srgbClr val="00D5D0"/>
      </a:lt2>
      <a:accent1>
        <a:srgbClr val="00D5D0"/>
      </a:accent1>
      <a:accent2>
        <a:srgbClr val="1B376E"/>
      </a:accent2>
      <a:accent3>
        <a:srgbClr val="00D5D0"/>
      </a:accent3>
      <a:accent4>
        <a:srgbClr val="C65E5E"/>
      </a:accent4>
      <a:accent5>
        <a:srgbClr val="000000"/>
      </a:accent5>
      <a:accent6>
        <a:srgbClr val="000000"/>
      </a:accent6>
      <a:hlink>
        <a:srgbClr val="62B4C6"/>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3659E86E7D92409061AC413FA64B7A" ma:contentTypeVersion="11" ma:contentTypeDescription="Create a new document." ma:contentTypeScope="" ma:versionID="46796ec856fdc32232205b76ee9340dd">
  <xsd:schema xmlns:xsd="http://www.w3.org/2001/XMLSchema" xmlns:xs="http://www.w3.org/2001/XMLSchema" xmlns:p="http://schemas.microsoft.com/office/2006/metadata/properties" xmlns:ns3="a7803ce1-9261-426e-8abe-b91a1ab87771" xmlns:ns4="34d57c21-35f6-4315-962e-5a034c38b4fe" targetNamespace="http://schemas.microsoft.com/office/2006/metadata/properties" ma:root="true" ma:fieldsID="ed365c5a5cacd916be420ddcf4d73f01" ns3:_="" ns4:_="">
    <xsd:import namespace="a7803ce1-9261-426e-8abe-b91a1ab87771"/>
    <xsd:import namespace="34d57c21-35f6-4315-962e-5a034c38b4f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03ce1-9261-426e-8abe-b91a1ab8777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d57c21-35f6-4315-962e-5a034c38b4f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025967-49C0-4D1B-B96F-58B96E3501AD}">
  <ds:schemaRefs>
    <ds:schemaRef ds:uri="http://schemas.microsoft.com/sharepoint/v3/contenttype/forms"/>
  </ds:schemaRefs>
</ds:datastoreItem>
</file>

<file path=customXml/itemProps2.xml><?xml version="1.0" encoding="utf-8"?>
<ds:datastoreItem xmlns:ds="http://schemas.openxmlformats.org/officeDocument/2006/customXml" ds:itemID="{BD6B4902-7568-48CC-8E68-3335CA2475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03ce1-9261-426e-8abe-b91a1ab87771"/>
    <ds:schemaRef ds:uri="34d57c21-35f6-4315-962e-5a034c38b4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2CD208-23A0-41A7-85F5-0A54FBFA8AE5}">
  <ds:schemaRefs>
    <ds:schemaRef ds:uri="http://schemas.microsoft.com/office/2006/metadata/properties"/>
    <ds:schemaRef ds:uri="http://schemas.microsoft.com/office/infopath/2007/PartnerControls"/>
    <ds:schemaRef ds:uri="http://purl.org/dc/elements/1.1/"/>
    <ds:schemaRef ds:uri="34d57c21-35f6-4315-962e-5a034c38b4fe"/>
    <ds:schemaRef ds:uri="http://purl.org/dc/terms/"/>
    <ds:schemaRef ds:uri="http://www.w3.org/XML/1998/namespace"/>
    <ds:schemaRef ds:uri="http://schemas.microsoft.com/office/2006/documentManagement/types"/>
    <ds:schemaRef ds:uri="http://schemas.openxmlformats.org/package/2006/metadata/core-properties"/>
    <ds:schemaRef ds:uri="a7803ce1-9261-426e-8abe-b91a1ab8777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757</TotalTime>
  <Words>2247</Words>
  <Application>Microsoft Office PowerPoint</Application>
  <PresentationFormat>Widescreen</PresentationFormat>
  <Paragraphs>225</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trebuchet ms</vt:lpstr>
      <vt:lpstr>Verdana</vt:lpstr>
      <vt:lpstr>Office Theme</vt:lpstr>
      <vt:lpstr>PowerPoint Presentation</vt:lpstr>
      <vt:lpstr>For  Your Consideration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Celebrating HSPBIS Implementation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Cristy Clouse</dc:creator>
  <cp:lastModifiedBy>Cristy Clouse</cp:lastModifiedBy>
  <cp:revision>15</cp:revision>
  <cp:lastPrinted>2020-11-04T23:23:57Z</cp:lastPrinted>
  <dcterms:created xsi:type="dcterms:W3CDTF">2020-11-02T04:56:48Z</dcterms:created>
  <dcterms:modified xsi:type="dcterms:W3CDTF">2020-11-05T04:44:31Z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0x010100753659E86E7D92409061AC413FA64B7A</vt:lpwstr>
  </property>
</Properties>
</file>